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handoutMasterIdLst>
    <p:handoutMasterId r:id="rId32"/>
  </p:handoutMasterIdLst>
  <p:sldIdLst>
    <p:sldId id="450" r:id="rId2"/>
    <p:sldId id="589" r:id="rId3"/>
    <p:sldId id="264" r:id="rId4"/>
    <p:sldId id="265" r:id="rId5"/>
    <p:sldId id="266" r:id="rId6"/>
    <p:sldId id="274" r:id="rId7"/>
    <p:sldId id="577" r:id="rId8"/>
    <p:sldId id="590" r:id="rId9"/>
    <p:sldId id="591" r:id="rId10"/>
    <p:sldId id="592" r:id="rId11"/>
    <p:sldId id="285" r:id="rId12"/>
    <p:sldId id="286" r:id="rId13"/>
    <p:sldId id="287" r:id="rId14"/>
    <p:sldId id="288" r:id="rId15"/>
    <p:sldId id="593" r:id="rId16"/>
    <p:sldId id="596" r:id="rId17"/>
    <p:sldId id="597" r:id="rId18"/>
    <p:sldId id="594" r:id="rId19"/>
    <p:sldId id="595" r:id="rId20"/>
    <p:sldId id="598" r:id="rId21"/>
    <p:sldId id="599" r:id="rId22"/>
    <p:sldId id="600" r:id="rId23"/>
    <p:sldId id="601" r:id="rId24"/>
    <p:sldId id="306" r:id="rId25"/>
    <p:sldId id="307" r:id="rId26"/>
    <p:sldId id="308" r:id="rId27"/>
    <p:sldId id="602" r:id="rId28"/>
    <p:sldId id="603" r:id="rId29"/>
    <p:sldId id="588"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432FF"/>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652" autoAdjust="0"/>
    <p:restoredTop sz="95588" autoAdjust="0"/>
  </p:normalViewPr>
  <p:slideViewPr>
    <p:cSldViewPr snapToGrid="0" snapToObjects="1">
      <p:cViewPr varScale="1">
        <p:scale>
          <a:sx n="108" d="100"/>
          <a:sy n="108" d="100"/>
        </p:scale>
        <p:origin x="1464" y="20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image" Target="../media/image3.emf"/><Relationship Id="rId5" Type="http://schemas.openxmlformats.org/officeDocument/2006/relationships/image" Target="../media/image7.emf"/><Relationship Id="rId4"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image" Target="../media/image3.emf"/><Relationship Id="rId4"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10/4/20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10.tiff>
</file>

<file path=ppt/media/image11.png>
</file>

<file path=ppt/media/image12.png>
</file>

<file path=ppt/media/image13.tiff>
</file>

<file path=ppt/media/image14.png>
</file>

<file path=ppt/media/image2.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10/4/20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 good afternoon everybody. Today we are going to continue our journey on divide and conquer algorithms and this will be the last series about this recursive very powerful </a:t>
            </a:r>
            <a:r>
              <a:rPr lang="en-US" dirty="0" err="1"/>
              <a:t>appraoch</a:t>
            </a:r>
            <a:r>
              <a:rPr lang="en-US" dirty="0"/>
              <a:t> that is widely used in many practical applications.</a:t>
            </a:r>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this is in fact a question I was asked by a financial company when I took an interview. If you look at stock market, the price over time changes a lot, right. It can go very low today, and become very high </a:t>
            </a:r>
            <a:r>
              <a:rPr lang="en-US" dirty="0" err="1"/>
              <a:t>tomororw</a:t>
            </a:r>
            <a:r>
              <a:rPr lang="en-US" dirty="0"/>
              <a:t> or next week, or even </a:t>
            </a:r>
            <a:r>
              <a:rPr lang="en-US" dirty="0" err="1"/>
              <a:t>wihin</a:t>
            </a:r>
            <a:r>
              <a:rPr lang="en-US" dirty="0"/>
              <a:t> the next couple hours.</a:t>
            </a:r>
          </a:p>
          <a:p>
            <a:endParaRPr lang="en-US" dirty="0"/>
          </a:p>
          <a:p>
            <a:r>
              <a:rPr lang="en-US" dirty="0"/>
              <a:t>If you look at a short-term investment, you always want to find a contiguous range that produces the maximum sum within a time period (of course, it has to be </a:t>
            </a:r>
            <a:r>
              <a:rPr lang="en-US" dirty="0" err="1"/>
              <a:t>contigious</a:t>
            </a:r>
            <a:r>
              <a:rPr lang="en-US" dirty="0"/>
              <a:t> because you buy the stock and then sell it, there is no other options)</a:t>
            </a:r>
          </a:p>
          <a:p>
            <a:endParaRPr lang="en-US" dirty="0"/>
          </a:p>
          <a:p>
            <a:r>
              <a:rPr lang="en-US" dirty="0"/>
              <a:t>So the problem is </a:t>
            </a:r>
            <a:r>
              <a:rPr lang="en-US" dirty="0" err="1"/>
              <a:t>alwasy</a:t>
            </a:r>
            <a:r>
              <a:rPr lang="en-US" dirty="0"/>
              <a:t> modelled as a sequence of numbers, positive and negative, potentially very large, and you want to quickly compute the largest subarray sum. And that gives you the best profit you may get in that certain period.</a:t>
            </a:r>
          </a:p>
        </p:txBody>
      </p:sp>
      <p:sp>
        <p:nvSpPr>
          <p:cNvPr id="4" name="Slide Number Placeholder 3"/>
          <p:cNvSpPr>
            <a:spLocks noGrp="1"/>
          </p:cNvSpPr>
          <p:nvPr>
            <p:ph type="sldNum" sz="quarter" idx="5"/>
          </p:nvPr>
        </p:nvSpPr>
        <p:spPr/>
        <p:txBody>
          <a:bodyPr/>
          <a:lstStyle/>
          <a:p>
            <a:fld id="{AAE100B7-F0F0-BA4B-98D9-DC51A8C921F3}" type="slidenum">
              <a:rPr lang="en-US" smtClean="0"/>
              <a:t>16</a:t>
            </a:fld>
            <a:endParaRPr lang="en-US"/>
          </a:p>
        </p:txBody>
      </p:sp>
    </p:spTree>
    <p:extLst>
      <p:ext uri="{BB962C8B-B14F-4D97-AF65-F5344CB8AC3E}">
        <p14:creationId xmlns:p14="http://schemas.microsoft.com/office/powerpoint/2010/main" val="2762761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application is the row-based VLSI detailed placement.</a:t>
            </a:r>
          </a:p>
        </p:txBody>
      </p:sp>
      <p:sp>
        <p:nvSpPr>
          <p:cNvPr id="4" name="Slide Number Placeholder 3"/>
          <p:cNvSpPr>
            <a:spLocks noGrp="1"/>
          </p:cNvSpPr>
          <p:nvPr>
            <p:ph type="sldNum" sz="quarter" idx="5"/>
          </p:nvPr>
        </p:nvSpPr>
        <p:spPr/>
        <p:txBody>
          <a:bodyPr/>
          <a:lstStyle/>
          <a:p>
            <a:fld id="{AAE100B7-F0F0-BA4B-98D9-DC51A8C921F3}" type="slidenum">
              <a:rPr lang="en-US" smtClean="0"/>
              <a:t>17</a:t>
            </a:fld>
            <a:endParaRPr lang="en-US"/>
          </a:p>
        </p:txBody>
      </p:sp>
    </p:spTree>
    <p:extLst>
      <p:ext uri="{BB962C8B-B14F-4D97-AF65-F5344CB8AC3E}">
        <p14:creationId xmlns:p14="http://schemas.microsoft.com/office/powerpoint/2010/main" val="2265430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go back to the problem itself. </a:t>
            </a:r>
          </a:p>
          <a:p>
            <a:endParaRPr lang="en-US" dirty="0"/>
          </a:p>
          <a:p>
            <a:r>
              <a:rPr lang="en-US" dirty="0"/>
              <a:t>Again, we always start with the simple approach, even though it is slow. At least you need to be able to find the solution first before you can improve it. </a:t>
            </a:r>
          </a:p>
          <a:p>
            <a:endParaRPr lang="en-US" dirty="0"/>
          </a:p>
          <a:p>
            <a:r>
              <a:rPr lang="en-US" dirty="0"/>
              <a:t>Any idea?</a:t>
            </a: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(click) The naive method </a:t>
            </a:r>
            <a:r>
              <a:rPr lang="en-US" sz="1200" b="0" i="0" kern="1200" dirty="0">
                <a:solidFill>
                  <a:schemeClr val="tx1"/>
                </a:solidFill>
                <a:effectLst/>
                <a:latin typeface="+mn-lt"/>
                <a:ea typeface="+mn-ea"/>
                <a:cs typeface="+mn-cs"/>
              </a:rPr>
              <a:t>is to run two loops. The outer loop picks the beginning element, the inner loop finds the maximum possible sum with first element picked by outer loop and compares this maximum with the overall maximum. Finally return the overall maximum. The time complexity of the Naive method is O(n^2).</a:t>
            </a:r>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18</a:t>
            </a:fld>
            <a:endParaRPr lang="en-US"/>
          </a:p>
        </p:txBody>
      </p:sp>
    </p:spTree>
    <p:extLst>
      <p:ext uri="{BB962C8B-B14F-4D97-AF65-F5344CB8AC3E}">
        <p14:creationId xmlns:p14="http://schemas.microsoft.com/office/powerpoint/2010/main" val="5183420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next topic we are going to talk about is sorting. As you can imagine, sorting is the most fundamental algorithm in all computer science and computer engineering subjects. The goal is to put elements in a certain order, often increasing order or decreasing order.</a:t>
            </a:r>
          </a:p>
          <a:p>
            <a:endParaRPr lang="en-US" dirty="0"/>
          </a:p>
          <a:p>
            <a:r>
              <a:rPr lang="en-US" dirty="0"/>
              <a:t>(explain)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20</a:t>
            </a:fld>
            <a:endParaRPr lang="en-US"/>
          </a:p>
        </p:txBody>
      </p:sp>
    </p:spTree>
    <p:extLst>
      <p:ext uri="{BB962C8B-B14F-4D97-AF65-F5344CB8AC3E}">
        <p14:creationId xmlns:p14="http://schemas.microsoft.com/office/powerpoint/2010/main" val="371640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Selection sort is one of the simplest methods in the sorting area. The idea is to iteratively scan the sequence of numbers and pick up the number with the minimum or maximum value. That means you will have two loops. The outer loop repeat n-1 times and the inner loop is to find the minimum element.</a:t>
            </a:r>
          </a:p>
          <a:p>
            <a:endParaRPr lang="en-US" dirty="0"/>
          </a:p>
          <a:p>
            <a:r>
              <a:rPr lang="en-US" dirty="0"/>
              <a:t>Intuition is, you need n steps to find the minimum over a sequence of n numbers, right? And how many times do you need in order to make everything sorted.</a:t>
            </a:r>
          </a:p>
          <a:p>
            <a:endParaRPr lang="en-US" dirty="0"/>
          </a:p>
          <a:p>
            <a:r>
              <a:rPr lang="en-US" dirty="0"/>
              <a:t>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21</a:t>
            </a:fld>
            <a:endParaRPr lang="en-US"/>
          </a:p>
        </p:txBody>
      </p:sp>
    </p:spTree>
    <p:extLst>
      <p:ext uri="{BB962C8B-B14F-4D97-AF65-F5344CB8AC3E}">
        <p14:creationId xmlns:p14="http://schemas.microsoft.com/office/powerpoint/2010/main" val="26640427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投影片圖像版面配置區 1">
            <a:extLst>
              <a:ext uri="{FF2B5EF4-FFF2-40B4-BE49-F238E27FC236}">
                <a16:creationId xmlns:a16="http://schemas.microsoft.com/office/drawing/2014/main" id="{E45B1483-5FE5-3544-AD95-38C2C899768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6" name="備忘稿版面配置區 2">
            <a:extLst>
              <a:ext uri="{FF2B5EF4-FFF2-40B4-BE49-F238E27FC236}">
                <a16:creationId xmlns:a16="http://schemas.microsoft.com/office/drawing/2014/main" id="{EC845DFA-814C-2E47-944C-33F6038B2C2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TW" altLang="en-US"/>
          </a:p>
        </p:txBody>
      </p:sp>
      <p:sp>
        <p:nvSpPr>
          <p:cNvPr id="72707" name="投影片編號版面配置區 3">
            <a:extLst>
              <a:ext uri="{FF2B5EF4-FFF2-40B4-BE49-F238E27FC236}">
                <a16:creationId xmlns:a16="http://schemas.microsoft.com/office/drawing/2014/main" id="{BD56327A-1DAF-F640-87BB-641A0431E26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新細明體" panose="02020500000000000000" pitchFamily="18" charset="-120"/>
              </a:defRPr>
            </a:lvl1pPr>
            <a:lvl2pPr marL="742950" indent="-285750">
              <a:spcBef>
                <a:spcPct val="30000"/>
              </a:spcBef>
              <a:defRPr sz="1200">
                <a:solidFill>
                  <a:schemeClr val="tx1"/>
                </a:solidFill>
                <a:latin typeface="Calibri" panose="020F0502020204030204" pitchFamily="34" charset="0"/>
                <a:ea typeface="新細明體" panose="02020500000000000000" pitchFamily="18" charset="-120"/>
              </a:defRPr>
            </a:lvl2pPr>
            <a:lvl3pPr marL="1143000" indent="-228600">
              <a:spcBef>
                <a:spcPct val="30000"/>
              </a:spcBef>
              <a:defRPr sz="1200">
                <a:solidFill>
                  <a:schemeClr val="tx1"/>
                </a:solidFill>
                <a:latin typeface="Calibri" panose="020F0502020204030204" pitchFamily="34" charset="0"/>
                <a:ea typeface="新細明體" panose="02020500000000000000" pitchFamily="18" charset="-120"/>
              </a:defRPr>
            </a:lvl3pPr>
            <a:lvl4pPr marL="1600200" indent="-228600">
              <a:spcBef>
                <a:spcPct val="30000"/>
              </a:spcBef>
              <a:defRPr sz="1200">
                <a:solidFill>
                  <a:schemeClr val="tx1"/>
                </a:solidFill>
                <a:latin typeface="Calibri" panose="020F0502020204030204" pitchFamily="34" charset="0"/>
                <a:ea typeface="新細明體" panose="02020500000000000000" pitchFamily="18" charset="-120"/>
              </a:defRPr>
            </a:lvl4pPr>
            <a:lvl5pPr marL="2057400" indent="-228600">
              <a:spcBef>
                <a:spcPct val="30000"/>
              </a:spcBef>
              <a:defRPr sz="1200">
                <a:solidFill>
                  <a:schemeClr val="tx1"/>
                </a:solidFill>
                <a:latin typeface="Calibri" panose="020F0502020204030204" pitchFamily="34" charset="0"/>
                <a:ea typeface="新細明體" panose="02020500000000000000" pitchFamily="18" charset="-12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9pPr>
          </a:lstStyle>
          <a:p>
            <a:pPr>
              <a:spcBef>
                <a:spcPct val="0"/>
              </a:spcBef>
            </a:pPr>
            <a:fld id="{C0ACED58-10CB-344E-BF6B-E5FDB713045E}" type="slidenum">
              <a:rPr lang="zh-TW" altLang="en-US"/>
              <a:pPr>
                <a:spcBef>
                  <a:spcPct val="0"/>
                </a:spcBef>
              </a:pPr>
              <a:t>24</a:t>
            </a:fld>
            <a:endParaRPr lang="zh-TW" altLang="en-US"/>
          </a:p>
        </p:txBody>
      </p:sp>
    </p:spTree>
    <p:extLst>
      <p:ext uri="{BB962C8B-B14F-4D97-AF65-F5344CB8AC3E}">
        <p14:creationId xmlns:p14="http://schemas.microsoft.com/office/powerpoint/2010/main" val="9440743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投影片圖像版面配置區 1">
            <a:extLst>
              <a:ext uri="{FF2B5EF4-FFF2-40B4-BE49-F238E27FC236}">
                <a16:creationId xmlns:a16="http://schemas.microsoft.com/office/drawing/2014/main" id="{BDBDF70C-C67E-0A41-889E-8CDCD489EB2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4" name="備忘稿版面配置區 2">
            <a:extLst>
              <a:ext uri="{FF2B5EF4-FFF2-40B4-BE49-F238E27FC236}">
                <a16:creationId xmlns:a16="http://schemas.microsoft.com/office/drawing/2014/main" id="{922D2918-C435-5742-91EA-016BD6FC118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TW" altLang="en-US"/>
          </a:p>
        </p:txBody>
      </p:sp>
      <p:sp>
        <p:nvSpPr>
          <p:cNvPr id="74755" name="投影片編號版面配置區 3">
            <a:extLst>
              <a:ext uri="{FF2B5EF4-FFF2-40B4-BE49-F238E27FC236}">
                <a16:creationId xmlns:a16="http://schemas.microsoft.com/office/drawing/2014/main" id="{F867BA07-61D1-C348-A7FD-B204E336227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新細明體" panose="02020500000000000000" pitchFamily="18" charset="-120"/>
              </a:defRPr>
            </a:lvl1pPr>
            <a:lvl2pPr marL="742950" indent="-285750">
              <a:spcBef>
                <a:spcPct val="30000"/>
              </a:spcBef>
              <a:defRPr sz="1200">
                <a:solidFill>
                  <a:schemeClr val="tx1"/>
                </a:solidFill>
                <a:latin typeface="Calibri" panose="020F0502020204030204" pitchFamily="34" charset="0"/>
                <a:ea typeface="新細明體" panose="02020500000000000000" pitchFamily="18" charset="-120"/>
              </a:defRPr>
            </a:lvl2pPr>
            <a:lvl3pPr marL="1143000" indent="-228600">
              <a:spcBef>
                <a:spcPct val="30000"/>
              </a:spcBef>
              <a:defRPr sz="1200">
                <a:solidFill>
                  <a:schemeClr val="tx1"/>
                </a:solidFill>
                <a:latin typeface="Calibri" panose="020F0502020204030204" pitchFamily="34" charset="0"/>
                <a:ea typeface="新細明體" panose="02020500000000000000" pitchFamily="18" charset="-120"/>
              </a:defRPr>
            </a:lvl3pPr>
            <a:lvl4pPr marL="1600200" indent="-228600">
              <a:spcBef>
                <a:spcPct val="30000"/>
              </a:spcBef>
              <a:defRPr sz="1200">
                <a:solidFill>
                  <a:schemeClr val="tx1"/>
                </a:solidFill>
                <a:latin typeface="Calibri" panose="020F0502020204030204" pitchFamily="34" charset="0"/>
                <a:ea typeface="新細明體" panose="02020500000000000000" pitchFamily="18" charset="-120"/>
              </a:defRPr>
            </a:lvl4pPr>
            <a:lvl5pPr marL="2057400" indent="-228600">
              <a:spcBef>
                <a:spcPct val="30000"/>
              </a:spcBef>
              <a:defRPr sz="1200">
                <a:solidFill>
                  <a:schemeClr val="tx1"/>
                </a:solidFill>
                <a:latin typeface="Calibri" panose="020F0502020204030204" pitchFamily="34" charset="0"/>
                <a:ea typeface="新細明體" panose="02020500000000000000" pitchFamily="18" charset="-12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9pPr>
          </a:lstStyle>
          <a:p>
            <a:pPr>
              <a:spcBef>
                <a:spcPct val="0"/>
              </a:spcBef>
            </a:pPr>
            <a:fld id="{89477FD1-DA85-3B4D-9E6A-06B840C84551}" type="slidenum">
              <a:rPr lang="zh-TW" altLang="en-US"/>
              <a:pPr>
                <a:spcBef>
                  <a:spcPct val="0"/>
                </a:spcBef>
              </a:pPr>
              <a:t>25</a:t>
            </a:fld>
            <a:endParaRPr lang="zh-TW" altLang="en-US"/>
          </a:p>
        </p:txBody>
      </p:sp>
    </p:spTree>
    <p:extLst>
      <p:ext uri="{BB962C8B-B14F-4D97-AF65-F5344CB8AC3E}">
        <p14:creationId xmlns:p14="http://schemas.microsoft.com/office/powerpoint/2010/main" val="27400727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投影片圖像版面配置區 1">
            <a:extLst>
              <a:ext uri="{FF2B5EF4-FFF2-40B4-BE49-F238E27FC236}">
                <a16:creationId xmlns:a16="http://schemas.microsoft.com/office/drawing/2014/main" id="{F8F29D1D-5EBA-984D-8E22-CD3E835AEF3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備忘稿版面配置區 2">
            <a:extLst>
              <a:ext uri="{FF2B5EF4-FFF2-40B4-BE49-F238E27FC236}">
                <a16:creationId xmlns:a16="http://schemas.microsoft.com/office/drawing/2014/main" id="{C06CE357-70F5-2845-9CED-C43F9E734BA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TW" altLang="en-US"/>
          </a:p>
        </p:txBody>
      </p:sp>
      <p:sp>
        <p:nvSpPr>
          <p:cNvPr id="76803" name="投影片編號版面配置區 3">
            <a:extLst>
              <a:ext uri="{FF2B5EF4-FFF2-40B4-BE49-F238E27FC236}">
                <a16:creationId xmlns:a16="http://schemas.microsoft.com/office/drawing/2014/main" id="{8BE10AD4-EDB7-8045-9C03-25567A04C0B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新細明體" panose="02020500000000000000" pitchFamily="18" charset="-120"/>
              </a:defRPr>
            </a:lvl1pPr>
            <a:lvl2pPr marL="742950" indent="-285750">
              <a:spcBef>
                <a:spcPct val="30000"/>
              </a:spcBef>
              <a:defRPr sz="1200">
                <a:solidFill>
                  <a:schemeClr val="tx1"/>
                </a:solidFill>
                <a:latin typeface="Calibri" panose="020F0502020204030204" pitchFamily="34" charset="0"/>
                <a:ea typeface="新細明體" panose="02020500000000000000" pitchFamily="18" charset="-120"/>
              </a:defRPr>
            </a:lvl2pPr>
            <a:lvl3pPr marL="1143000" indent="-228600">
              <a:spcBef>
                <a:spcPct val="30000"/>
              </a:spcBef>
              <a:defRPr sz="1200">
                <a:solidFill>
                  <a:schemeClr val="tx1"/>
                </a:solidFill>
                <a:latin typeface="Calibri" panose="020F0502020204030204" pitchFamily="34" charset="0"/>
                <a:ea typeface="新細明體" panose="02020500000000000000" pitchFamily="18" charset="-120"/>
              </a:defRPr>
            </a:lvl3pPr>
            <a:lvl4pPr marL="1600200" indent="-228600">
              <a:spcBef>
                <a:spcPct val="30000"/>
              </a:spcBef>
              <a:defRPr sz="1200">
                <a:solidFill>
                  <a:schemeClr val="tx1"/>
                </a:solidFill>
                <a:latin typeface="Calibri" panose="020F0502020204030204" pitchFamily="34" charset="0"/>
                <a:ea typeface="新細明體" panose="02020500000000000000" pitchFamily="18" charset="-120"/>
              </a:defRPr>
            </a:lvl4pPr>
            <a:lvl5pPr marL="2057400" indent="-228600">
              <a:spcBef>
                <a:spcPct val="30000"/>
              </a:spcBef>
              <a:defRPr sz="1200">
                <a:solidFill>
                  <a:schemeClr val="tx1"/>
                </a:solidFill>
                <a:latin typeface="Calibri" panose="020F0502020204030204" pitchFamily="34" charset="0"/>
                <a:ea typeface="新細明體" panose="02020500000000000000" pitchFamily="18" charset="-12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9pPr>
          </a:lstStyle>
          <a:p>
            <a:pPr>
              <a:spcBef>
                <a:spcPct val="0"/>
              </a:spcBef>
            </a:pPr>
            <a:fld id="{8C3AFD09-74F9-DE4B-A5EC-608B1331CA1F}" type="slidenum">
              <a:rPr lang="zh-TW" altLang="en-US"/>
              <a:pPr>
                <a:spcBef>
                  <a:spcPct val="0"/>
                </a:spcBef>
              </a:pPr>
              <a:t>26</a:t>
            </a:fld>
            <a:endParaRPr lang="zh-TW" altLang="en-US"/>
          </a:p>
        </p:txBody>
      </p:sp>
    </p:spTree>
    <p:extLst>
      <p:ext uri="{BB962C8B-B14F-4D97-AF65-F5344CB8AC3E}">
        <p14:creationId xmlns:p14="http://schemas.microsoft.com/office/powerpoint/2010/main" val="1405580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review again the divide and conquer approach. Divide and conquer is an algorithm template or framework that is used to handle large problem. A lot of time, when you have a very big problem, it is too difficult to solve the original problem in a flat space. Instead, we tend to break down the problem into small and manageable pieces, and solve each subproblem recursively. When you come back from the recursion, you need a way to merge the solution from each partition. Because the optimal solution per partition may be local optimal, it may not be a global optimal when you combine two partitions.</a:t>
            </a:r>
          </a:p>
          <a:p>
            <a:endParaRPr lang="en-US" dirty="0"/>
          </a:p>
          <a:p>
            <a:r>
              <a:rPr lang="en-US" dirty="0"/>
              <a:t>The standard paradigm for divide and conquer is outlined as follows: three essential steps: Divide, Recurse and conquer. (explain …)</a:t>
            </a:r>
          </a:p>
        </p:txBody>
      </p:sp>
      <p:sp>
        <p:nvSpPr>
          <p:cNvPr id="4" name="Slide Number Placeholder 3"/>
          <p:cNvSpPr>
            <a:spLocks noGrp="1"/>
          </p:cNvSpPr>
          <p:nvPr>
            <p:ph type="sldNum" sz="quarter" idx="5"/>
          </p:nvPr>
        </p:nvSpPr>
        <p:spPr/>
        <p:txBody>
          <a:bodyPr/>
          <a:lstStyle/>
          <a:p>
            <a:fld id="{AAE100B7-F0F0-BA4B-98D9-DC51A8C921F3}" type="slidenum">
              <a:rPr lang="en-US" smtClean="0"/>
              <a:t>2</a:t>
            </a:fld>
            <a:endParaRPr lang="en-US"/>
          </a:p>
        </p:txBody>
      </p:sp>
    </p:spTree>
    <p:extLst>
      <p:ext uri="{BB962C8B-B14F-4D97-AF65-F5344CB8AC3E}">
        <p14:creationId xmlns:p14="http://schemas.microsoft.com/office/powerpoint/2010/main" val="27971167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terms of visualization, divide and conquer looks </a:t>
            </a:r>
            <a:r>
              <a:rPr lang="en-US" dirty="0" err="1"/>
              <a:t>ike</a:t>
            </a:r>
            <a:r>
              <a:rPr lang="en-US" dirty="0"/>
              <a:t> this.</a:t>
            </a:r>
          </a:p>
        </p:txBody>
      </p:sp>
      <p:sp>
        <p:nvSpPr>
          <p:cNvPr id="4" name="Slide Number Placeholder 3"/>
          <p:cNvSpPr>
            <a:spLocks noGrp="1"/>
          </p:cNvSpPr>
          <p:nvPr>
            <p:ph type="sldNum" sz="quarter" idx="5"/>
          </p:nvPr>
        </p:nvSpPr>
        <p:spPr/>
        <p:txBody>
          <a:bodyPr/>
          <a:lstStyle/>
          <a:p>
            <a:fld id="{AAE100B7-F0F0-BA4B-98D9-DC51A8C921F3}" type="slidenum">
              <a:rPr lang="en-US" smtClean="0"/>
              <a:t>3</a:t>
            </a:fld>
            <a:endParaRPr lang="en-US"/>
          </a:p>
        </p:txBody>
      </p:sp>
    </p:spTree>
    <p:extLst>
      <p:ext uri="{BB962C8B-B14F-4D97-AF65-F5344CB8AC3E}">
        <p14:creationId xmlns:p14="http://schemas.microsoft.com/office/powerpoint/2010/main" val="2736103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time we ended up with this very famous example of finding the 2D maximal points in a plane. (explain brute-force)</a:t>
            </a:r>
          </a:p>
          <a:p>
            <a:endParaRPr lang="en-US" dirty="0"/>
          </a:p>
          <a:p>
            <a:r>
              <a:rPr lang="en-US" dirty="0"/>
              <a:t>But this brute force method has a problem. Its complexity is (explain …)  using our empirical analysis, if you want to finish the problem within one second on a modern computer, the large size you can handle is probably just 2000. That is not very good.</a:t>
            </a:r>
          </a:p>
        </p:txBody>
      </p:sp>
      <p:sp>
        <p:nvSpPr>
          <p:cNvPr id="4" name="Slide Number Placeholder 3"/>
          <p:cNvSpPr>
            <a:spLocks noGrp="1"/>
          </p:cNvSpPr>
          <p:nvPr>
            <p:ph type="sldNum" sz="quarter" idx="5"/>
          </p:nvPr>
        </p:nvSpPr>
        <p:spPr/>
        <p:txBody>
          <a:bodyPr/>
          <a:lstStyle/>
          <a:p>
            <a:fld id="{AAE100B7-F0F0-BA4B-98D9-DC51A8C921F3}" type="slidenum">
              <a:rPr lang="en-US" smtClean="0"/>
              <a:t>6</a:t>
            </a:fld>
            <a:endParaRPr lang="en-US"/>
          </a:p>
        </p:txBody>
      </p:sp>
    </p:spTree>
    <p:extLst>
      <p:ext uri="{BB962C8B-B14F-4D97-AF65-F5344CB8AC3E}">
        <p14:creationId xmlns:p14="http://schemas.microsoft.com/office/powerpoint/2010/main" val="30581865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talked about a better approach using divide and conquer. That essentially gives us a faster runtime and reduces the complexity from ON2 to </a:t>
            </a:r>
            <a:r>
              <a:rPr lang="en-US" dirty="0" err="1"/>
              <a:t>ONlogN</a:t>
            </a:r>
            <a:r>
              <a:rPr lang="en-US" dirty="0"/>
              <a:t>. That is a very huge saving. Keep in mind, if you are able to reduce the time complexity by an logarithmic order of magnitude, that is a huge gain. It’s a game changer. </a:t>
            </a:r>
          </a:p>
          <a:p>
            <a:endParaRPr lang="en-US" dirty="0"/>
          </a:p>
          <a:p>
            <a:r>
              <a:rPr lang="en-US" dirty="0"/>
              <a:t>The divide and conquer algorithm for 2D maximal points finding is as follows:</a:t>
            </a:r>
          </a:p>
        </p:txBody>
      </p:sp>
      <p:sp>
        <p:nvSpPr>
          <p:cNvPr id="4" name="Slide Number Placeholder 3"/>
          <p:cNvSpPr>
            <a:spLocks noGrp="1"/>
          </p:cNvSpPr>
          <p:nvPr>
            <p:ph type="sldNum" sz="quarter" idx="5"/>
          </p:nvPr>
        </p:nvSpPr>
        <p:spPr/>
        <p:txBody>
          <a:bodyPr/>
          <a:lstStyle/>
          <a:p>
            <a:fld id="{AAE100B7-F0F0-BA4B-98D9-DC51A8C921F3}" type="slidenum">
              <a:rPr lang="en-US" smtClean="0"/>
              <a:t>7</a:t>
            </a:fld>
            <a:endParaRPr lang="en-US"/>
          </a:p>
        </p:txBody>
      </p:sp>
    </p:spTree>
    <p:extLst>
      <p:ext uri="{BB962C8B-B14F-4D97-AF65-F5344CB8AC3E}">
        <p14:creationId xmlns:p14="http://schemas.microsoft.com/office/powerpoint/2010/main" val="3136684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gives you the solution to this divide and conquer approach. (explain)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8</a:t>
            </a:fld>
            <a:endParaRPr lang="en-US"/>
          </a:p>
        </p:txBody>
      </p:sp>
    </p:spTree>
    <p:extLst>
      <p:ext uri="{BB962C8B-B14F-4D97-AF65-F5344CB8AC3E}">
        <p14:creationId xmlns:p14="http://schemas.microsoft.com/office/powerpoint/2010/main" val="3143402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Now let’s talk about another problem, the 2D closest pair of points problem. We are given an array of n points in the plane, and the problem is to find out the closest pair of points in the plane or in an array storage. This problem arises in a number of applications. For example, in air-traffic control, you may want to monitor planes that come too close together, since this may indicate a possible collision. Or in a large circuit design, you may want to find out the </a:t>
            </a:r>
            <a:r>
              <a:rPr lang="en-US" sz="1200" b="0" i="0" kern="1200" dirty="0" err="1">
                <a:solidFill>
                  <a:schemeClr val="tx1"/>
                </a:solidFill>
                <a:effectLst/>
                <a:latin typeface="+mn-lt"/>
                <a:ea typeface="+mn-ea"/>
                <a:cs typeface="+mn-cs"/>
              </a:rPr>
              <a:t>cloest</a:t>
            </a:r>
            <a:r>
              <a:rPr lang="en-US" sz="1200" b="0" i="0" kern="1200" dirty="0">
                <a:solidFill>
                  <a:schemeClr val="tx1"/>
                </a:solidFill>
                <a:effectLst/>
                <a:latin typeface="+mn-lt"/>
                <a:ea typeface="+mn-ea"/>
                <a:cs typeface="+mn-cs"/>
              </a:rPr>
              <a:t> pair of connected components to avoid some electrical problems.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For example, the </a:t>
            </a:r>
            <a:r>
              <a:rPr lang="en-US" sz="1200" b="0" i="0" kern="1200" dirty="0" err="1">
                <a:solidFill>
                  <a:schemeClr val="tx1"/>
                </a:solidFill>
                <a:effectLst/>
                <a:latin typeface="+mn-lt"/>
                <a:ea typeface="+mn-ea"/>
                <a:cs typeface="+mn-cs"/>
              </a:rPr>
              <a:t>cloesest</a:t>
            </a:r>
            <a:r>
              <a:rPr lang="en-US" sz="1200" b="0" i="0" kern="1200" dirty="0">
                <a:solidFill>
                  <a:schemeClr val="tx1"/>
                </a:solidFill>
                <a:effectLst/>
                <a:latin typeface="+mn-lt"/>
                <a:ea typeface="+mn-ea"/>
                <a:cs typeface="+mn-cs"/>
              </a:rPr>
              <a:t> pair of points is these two points.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Brute force solution is O(n^2), compute the distance between each pair and return the smallest. </a:t>
            </a:r>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9</a:t>
            </a:fld>
            <a:endParaRPr lang="en-US"/>
          </a:p>
        </p:txBody>
      </p:sp>
    </p:spTree>
    <p:extLst>
      <p:ext uri="{BB962C8B-B14F-4D97-AF65-F5344CB8AC3E}">
        <p14:creationId xmlns:p14="http://schemas.microsoft.com/office/powerpoint/2010/main" val="5524681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 interesting part is the merge step, the conquer step. When you come back from the previous recursion, we have found the minimum distance in each partition SL and SR, right. But the individual minimum distance is not necessary the minimum distance of the entire partition SL + SR because you may have the minimum cross the middle. We need to find a way to efficiently dig out the minimum distance across the middle. How can we do that (click and explain)</a:t>
            </a:r>
          </a:p>
          <a:p>
            <a:endParaRPr lang="en-US" dirty="0"/>
          </a:p>
          <a:p>
            <a:r>
              <a:rPr lang="en-US" dirty="0"/>
              <a:t>I only need to check those points in the strip line at most "d" distance away from the middle line that divides SL and SR. Any other points outside the strip are not in my interest because their distance is definitely larger than the minimum value d I already have.</a:t>
            </a:r>
          </a:p>
          <a:p>
            <a:endParaRPr lang="en-US" dirty="0"/>
          </a:p>
          <a:p>
            <a:r>
              <a:rPr lang="en-US" dirty="0"/>
              <a:t>The great thing about this property is, we can sort these points in an increasing order of their y values, and compare the distance of every pair of points from the lowest y to the highest y. Whenever we find a pair with y-distance larger than d, we can prune at there.</a:t>
            </a:r>
          </a:p>
        </p:txBody>
      </p:sp>
      <p:sp>
        <p:nvSpPr>
          <p:cNvPr id="4" name="Slide Number Placeholder 3"/>
          <p:cNvSpPr>
            <a:spLocks noGrp="1"/>
          </p:cNvSpPr>
          <p:nvPr>
            <p:ph type="sldNum" sz="quarter" idx="5"/>
          </p:nvPr>
        </p:nvSpPr>
        <p:spPr/>
        <p:txBody>
          <a:bodyPr/>
          <a:lstStyle/>
          <a:p>
            <a:fld id="{AAE100B7-F0F0-BA4B-98D9-DC51A8C921F3}" type="slidenum">
              <a:rPr lang="en-US" smtClean="0"/>
              <a:t>13</a:t>
            </a:fld>
            <a:endParaRPr lang="en-US"/>
          </a:p>
        </p:txBody>
      </p:sp>
    </p:spTree>
    <p:extLst>
      <p:ext uri="{BB962C8B-B14F-4D97-AF65-F5344CB8AC3E}">
        <p14:creationId xmlns:p14="http://schemas.microsoft.com/office/powerpoint/2010/main" val="19938824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example I am going to talk about is the maximum subarray sum problem. This is also another famous example of divide and conquer. Given a ...</a:t>
            </a:r>
          </a:p>
          <a:p>
            <a:endParaRPr lang="en-US" dirty="0"/>
          </a:p>
          <a:p>
            <a:r>
              <a:rPr lang="en-US" dirty="0"/>
              <a:t>That is, you are given a one dimensional array that may contain both positive and negative integers, find the sum of contiguous subarray of numbers which has the large sum. For example, if the array is -2, -3, ... </a:t>
            </a:r>
            <a:r>
              <a:rPr lang="en-US" dirty="0" err="1"/>
              <a:t>etc</a:t>
            </a:r>
            <a:r>
              <a:rPr lang="en-US" dirty="0"/>
              <a:t>, then the maximum subarray sum is 7.</a:t>
            </a:r>
          </a:p>
          <a:p>
            <a:endParaRPr lang="en-US" dirty="0"/>
          </a:p>
          <a:p>
            <a:r>
              <a:rPr lang="en-US" dirty="0"/>
              <a:t>Why is this problem important?</a:t>
            </a:r>
          </a:p>
        </p:txBody>
      </p:sp>
      <p:sp>
        <p:nvSpPr>
          <p:cNvPr id="4" name="Slide Number Placeholder 3"/>
          <p:cNvSpPr>
            <a:spLocks noGrp="1"/>
          </p:cNvSpPr>
          <p:nvPr>
            <p:ph type="sldNum" sz="quarter" idx="5"/>
          </p:nvPr>
        </p:nvSpPr>
        <p:spPr/>
        <p:txBody>
          <a:bodyPr/>
          <a:lstStyle/>
          <a:p>
            <a:fld id="{AAE100B7-F0F0-BA4B-98D9-DC51A8C921F3}" type="slidenum">
              <a:rPr lang="en-US" smtClean="0"/>
              <a:t>15</a:t>
            </a:fld>
            <a:endParaRPr lang="en-US"/>
          </a:p>
        </p:txBody>
      </p:sp>
    </p:spTree>
    <p:extLst>
      <p:ext uri="{BB962C8B-B14F-4D97-AF65-F5344CB8AC3E}">
        <p14:creationId xmlns:p14="http://schemas.microsoft.com/office/powerpoint/2010/main" val="41154084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10/4/20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5"/>
          <p:cNvSpPr>
            <a:spLocks noGrp="1" noChangeArrowheads="1"/>
          </p:cNvSpPr>
          <p:nvPr>
            <p:ph type="dt" sz="half" idx="10"/>
          </p:nvPr>
        </p:nvSpPr>
        <p:spPr>
          <a:ln/>
        </p:spPr>
        <p:txBody>
          <a:bodyPr/>
          <a:lstStyle>
            <a:lvl1pPr>
              <a:defRPr/>
            </a:lvl1pPr>
          </a:lstStyle>
          <a:p>
            <a:pPr>
              <a:defRPr/>
            </a:pPr>
            <a:endParaRPr lang="en-US" altLang="zh-TW"/>
          </a:p>
        </p:txBody>
      </p:sp>
      <p:sp>
        <p:nvSpPr>
          <p:cNvPr id="5" name="Rectangle 6"/>
          <p:cNvSpPr>
            <a:spLocks noGrp="1" noChangeArrowheads="1"/>
          </p:cNvSpPr>
          <p:nvPr>
            <p:ph type="ftr" sz="quarter" idx="11"/>
          </p:nvPr>
        </p:nvSpPr>
        <p:spPr>
          <a:ln/>
        </p:spPr>
        <p:txBody>
          <a:bodyPr/>
          <a:lstStyle>
            <a:lvl1pPr>
              <a:defRPr/>
            </a:lvl1pPr>
          </a:lstStyle>
          <a:p>
            <a:pPr>
              <a:defRPr/>
            </a:pPr>
            <a:endParaRPr lang="en-US" altLang="zh-TW"/>
          </a:p>
        </p:txBody>
      </p:sp>
      <p:sp>
        <p:nvSpPr>
          <p:cNvPr id="6" name="Rectangle 9"/>
          <p:cNvSpPr>
            <a:spLocks noGrp="1" noChangeArrowheads="1"/>
          </p:cNvSpPr>
          <p:nvPr>
            <p:ph type="sldNum" sz="quarter" idx="12"/>
          </p:nvPr>
        </p:nvSpPr>
        <p:spPr>
          <a:ln/>
        </p:spPr>
        <p:txBody>
          <a:bodyPr/>
          <a:lstStyle>
            <a:lvl1pPr>
              <a:defRPr/>
            </a:lvl1pPr>
          </a:lstStyle>
          <a:p>
            <a:pPr>
              <a:defRPr/>
            </a:pPr>
            <a:fld id="{F1960077-8DEA-41E1-88D1-BFE7E9CCAEDB}" type="slidenum">
              <a:rPr lang="en-US" altLang="zh-TW"/>
              <a:pPr>
                <a:defRPr/>
              </a:pPr>
              <a:t>‹#›</a:t>
            </a:fld>
            <a:endParaRPr lang="en-US" altLang="zh-TW"/>
          </a:p>
        </p:txBody>
      </p:sp>
    </p:spTree>
    <p:extLst>
      <p:ext uri="{BB962C8B-B14F-4D97-AF65-F5344CB8AC3E}">
        <p14:creationId xmlns:p14="http://schemas.microsoft.com/office/powerpoint/2010/main" val="29496150"/>
      </p:ext>
    </p:extLst>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10/4/20</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10/4/20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10/4/20</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10/4/20</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10/4/20</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10/4/20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10/4/20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10/4/20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oleObject" Target="../embeddings/oleObject3.bin"/><Relationship Id="rId13" Type="http://schemas.openxmlformats.org/officeDocument/2006/relationships/image" Target="../media/image7.emf"/><Relationship Id="rId3" Type="http://schemas.openxmlformats.org/officeDocument/2006/relationships/notesSlide" Target="../notesSlides/notesSlide3.xml"/><Relationship Id="rId7" Type="http://schemas.openxmlformats.org/officeDocument/2006/relationships/image" Target="../media/image4.emf"/><Relationship Id="rId12"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6.emf"/><Relationship Id="rId5" Type="http://schemas.openxmlformats.org/officeDocument/2006/relationships/image" Target="../media/image3.e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5.emf"/></Relationships>
</file>

<file path=ppt/slides/_rels/slide4.xml.rels><?xml version="1.0" encoding="UTF-8" standalone="yes"?>
<Relationships xmlns="http://schemas.openxmlformats.org/package/2006/relationships"><Relationship Id="rId8" Type="http://schemas.openxmlformats.org/officeDocument/2006/relationships/image" Target="../media/image5.emf"/><Relationship Id="rId13" Type="http://schemas.openxmlformats.org/officeDocument/2006/relationships/oleObject" Target="../embeddings/oleObject12.bin"/><Relationship Id="rId18" Type="http://schemas.openxmlformats.org/officeDocument/2006/relationships/oleObject" Target="../embeddings/oleObject17.bin"/><Relationship Id="rId3" Type="http://schemas.openxmlformats.org/officeDocument/2006/relationships/oleObject" Target="../embeddings/oleObject6.bin"/><Relationship Id="rId7" Type="http://schemas.openxmlformats.org/officeDocument/2006/relationships/oleObject" Target="../embeddings/oleObject8.bin"/><Relationship Id="rId12" Type="http://schemas.openxmlformats.org/officeDocument/2006/relationships/oleObject" Target="../embeddings/oleObject11.bin"/><Relationship Id="rId17" Type="http://schemas.openxmlformats.org/officeDocument/2006/relationships/oleObject" Target="../embeddings/oleObject16.bin"/><Relationship Id="rId2" Type="http://schemas.openxmlformats.org/officeDocument/2006/relationships/slideLayout" Target="../slideLayouts/slideLayout11.xml"/><Relationship Id="rId16" Type="http://schemas.openxmlformats.org/officeDocument/2006/relationships/oleObject" Target="../embeddings/oleObject15.bin"/><Relationship Id="rId1" Type="http://schemas.openxmlformats.org/officeDocument/2006/relationships/vmlDrawing" Target="../drawings/vmlDrawing2.vml"/><Relationship Id="rId6" Type="http://schemas.openxmlformats.org/officeDocument/2006/relationships/image" Target="../media/image4.emf"/><Relationship Id="rId11" Type="http://schemas.openxmlformats.org/officeDocument/2006/relationships/oleObject" Target="../embeddings/oleObject10.bin"/><Relationship Id="rId5" Type="http://schemas.openxmlformats.org/officeDocument/2006/relationships/oleObject" Target="../embeddings/oleObject7.bin"/><Relationship Id="rId15" Type="http://schemas.openxmlformats.org/officeDocument/2006/relationships/oleObject" Target="../embeddings/oleObject14.bin"/><Relationship Id="rId10" Type="http://schemas.openxmlformats.org/officeDocument/2006/relationships/image" Target="../media/image6.emf"/><Relationship Id="rId4" Type="http://schemas.openxmlformats.org/officeDocument/2006/relationships/image" Target="../media/image3.emf"/><Relationship Id="rId9" Type="http://schemas.openxmlformats.org/officeDocument/2006/relationships/oleObject" Target="../embeddings/oleObject9.bin"/><Relationship Id="rId14" Type="http://schemas.openxmlformats.org/officeDocument/2006/relationships/oleObject" Target="../embeddings/oleObject13.bin"/></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688058"/>
            <a:ext cx="7980533" cy="2221397"/>
          </a:xfrm>
        </p:spPr>
        <p:txBody>
          <a:bodyPr/>
          <a:lstStyle/>
          <a:p>
            <a:r>
              <a:rPr lang="en-US" sz="4800" dirty="0"/>
              <a:t>Lecture 3: Divide and Conquer Algorithms (II)</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A4E78-60AD-684A-A154-257837A33A24}"/>
              </a:ext>
            </a:extLst>
          </p:cNvPr>
          <p:cNvSpPr>
            <a:spLocks noGrp="1"/>
          </p:cNvSpPr>
          <p:nvPr>
            <p:ph type="title"/>
          </p:nvPr>
        </p:nvSpPr>
        <p:spPr/>
        <p:txBody>
          <a:bodyPr/>
          <a:lstStyle/>
          <a:p>
            <a:r>
              <a:rPr lang="en-US" dirty="0"/>
              <a:t>Divide and Conquer Algorithm</a:t>
            </a:r>
          </a:p>
        </p:txBody>
      </p:sp>
      <p:sp>
        <p:nvSpPr>
          <p:cNvPr id="3" name="Content Placeholder 2">
            <a:extLst>
              <a:ext uri="{FF2B5EF4-FFF2-40B4-BE49-F238E27FC236}">
                <a16:creationId xmlns:a16="http://schemas.microsoft.com/office/drawing/2014/main" id="{C136340B-4E7C-EB40-9E9C-DC418BB7A8B4}"/>
              </a:ext>
            </a:extLst>
          </p:cNvPr>
          <p:cNvSpPr>
            <a:spLocks noGrp="1"/>
          </p:cNvSpPr>
          <p:nvPr>
            <p:ph idx="1"/>
          </p:nvPr>
        </p:nvSpPr>
        <p:spPr>
          <a:xfrm>
            <a:off x="457200" y="1422400"/>
            <a:ext cx="8229600" cy="5317341"/>
          </a:xfrm>
        </p:spPr>
        <p:txBody>
          <a:bodyPr>
            <a:normAutofit fontScale="92500" lnSpcReduction="10000"/>
          </a:bodyPr>
          <a:lstStyle/>
          <a:p>
            <a:pPr marL="1168400" indent="-1168400" algn="just">
              <a:buNone/>
              <a:defRPr/>
            </a:pPr>
            <a:r>
              <a:rPr lang="en-US" altLang="zh-TW" u="sng" dirty="0">
                <a:solidFill>
                  <a:schemeClr val="hlink"/>
                </a:solidFill>
              </a:rPr>
              <a:t>Input:</a:t>
            </a:r>
            <a:r>
              <a:rPr lang="en-US" altLang="zh-TW" dirty="0"/>
              <a:t> 	A set S of n planar points.</a:t>
            </a:r>
          </a:p>
          <a:p>
            <a:pPr marL="1168400" indent="-1168400" algn="just">
              <a:buNone/>
              <a:defRPr/>
            </a:pPr>
            <a:r>
              <a:rPr lang="en-US" altLang="zh-TW" u="sng" dirty="0">
                <a:solidFill>
                  <a:schemeClr val="hlink"/>
                </a:solidFill>
              </a:rPr>
              <a:t>Output:</a:t>
            </a:r>
            <a:r>
              <a:rPr lang="en-US" altLang="zh-TW" dirty="0"/>
              <a:t> 	The distance between two closest points. </a:t>
            </a:r>
            <a:endParaRPr lang="en-US" altLang="zh-TW" u="sng" dirty="0"/>
          </a:p>
          <a:p>
            <a:pPr marL="1168400" indent="-1168400" algn="just">
              <a:buNone/>
              <a:defRPr/>
            </a:pPr>
            <a:r>
              <a:rPr lang="en-US" altLang="zh-TW" u="sng" dirty="0">
                <a:solidFill>
                  <a:schemeClr val="hlink"/>
                </a:solidFill>
              </a:rPr>
              <a:t>Step 1:</a:t>
            </a:r>
            <a:r>
              <a:rPr lang="en-US" altLang="zh-TW" dirty="0"/>
              <a:t> 	Sort S in increasing order of x values</a:t>
            </a:r>
            <a:endParaRPr lang="en-US" altLang="zh-TW" u="sng" dirty="0"/>
          </a:p>
          <a:p>
            <a:pPr marL="1168400" indent="-1168400" algn="just">
              <a:buNone/>
              <a:defRPr/>
            </a:pPr>
            <a:r>
              <a:rPr lang="en-US" altLang="zh-TW" u="sng" dirty="0">
                <a:solidFill>
                  <a:schemeClr val="hlink"/>
                </a:solidFill>
              </a:rPr>
              <a:t>Step 2:</a:t>
            </a:r>
            <a:r>
              <a:rPr lang="en-US" altLang="zh-TW" dirty="0"/>
              <a:t> 	If S contains only one point, return infinity as </a:t>
            </a:r>
            <a:r>
              <a:rPr lang="en-US" altLang="zh-TW" dirty="0">
                <a:sym typeface="Symbol" pitchFamily="18" charset="2"/>
              </a:rPr>
              <a:t>its</a:t>
            </a:r>
            <a:r>
              <a:rPr lang="en-US" altLang="zh-TW" dirty="0"/>
              <a:t> distance.</a:t>
            </a:r>
            <a:endParaRPr lang="en-US" altLang="zh-TW" u="sng" dirty="0"/>
          </a:p>
          <a:p>
            <a:pPr marL="1168400" indent="-1168400" algn="just">
              <a:buNone/>
              <a:defRPr/>
            </a:pPr>
            <a:r>
              <a:rPr lang="en-US" altLang="zh-TW" u="sng" dirty="0">
                <a:solidFill>
                  <a:schemeClr val="hlink"/>
                </a:solidFill>
              </a:rPr>
              <a:t>Step 3:</a:t>
            </a:r>
            <a:r>
              <a:rPr lang="en-US" altLang="zh-TW" dirty="0"/>
              <a:t> 	Find a median line L perpendicular to the x-axis and divide S into S</a:t>
            </a:r>
            <a:r>
              <a:rPr lang="en-US" altLang="zh-TW" baseline="-25000" dirty="0"/>
              <a:t>L</a:t>
            </a:r>
            <a:r>
              <a:rPr lang="en-US" altLang="zh-TW" dirty="0"/>
              <a:t> and S</a:t>
            </a:r>
            <a:r>
              <a:rPr lang="en-US" altLang="zh-TW" baseline="-25000" dirty="0"/>
              <a:t>R</a:t>
            </a:r>
            <a:r>
              <a:rPr lang="en-US" altLang="zh-TW" dirty="0"/>
              <a:t> with equal sizes.</a:t>
            </a:r>
          </a:p>
          <a:p>
            <a:pPr marL="1168400" indent="-1168400" algn="just">
              <a:buNone/>
              <a:defRPr/>
            </a:pPr>
            <a:r>
              <a:rPr lang="en-US" altLang="zh-TW" u="sng" dirty="0">
                <a:solidFill>
                  <a:schemeClr val="hlink"/>
                </a:solidFill>
              </a:rPr>
              <a:t>Step 4:</a:t>
            </a:r>
            <a:r>
              <a:rPr lang="en-US" altLang="zh-TW" dirty="0"/>
              <a:t> 	Recursively apply Steps 2 and 3 to solve the closest pair problems of S</a:t>
            </a:r>
            <a:r>
              <a:rPr lang="en-US" altLang="zh-TW" baseline="-25000" dirty="0"/>
              <a:t>L</a:t>
            </a:r>
            <a:r>
              <a:rPr lang="en-US" altLang="zh-TW" dirty="0"/>
              <a:t> and S</a:t>
            </a:r>
            <a:r>
              <a:rPr lang="en-US" altLang="zh-TW" baseline="-25000" dirty="0"/>
              <a:t>R</a:t>
            </a:r>
            <a:r>
              <a:rPr lang="en-US" altLang="zh-TW" dirty="0"/>
              <a:t>.  Let d</a:t>
            </a:r>
            <a:r>
              <a:rPr lang="en-US" altLang="zh-TW" baseline="-25000" dirty="0"/>
              <a:t>L</a:t>
            </a:r>
            <a:r>
              <a:rPr lang="en-US" altLang="zh-TW" dirty="0"/>
              <a:t>(</a:t>
            </a:r>
            <a:r>
              <a:rPr lang="en-US" altLang="zh-TW" dirty="0" err="1"/>
              <a:t>d</a:t>
            </a:r>
            <a:r>
              <a:rPr lang="en-US" altLang="zh-TW" baseline="-25000" dirty="0" err="1"/>
              <a:t>R</a:t>
            </a:r>
            <a:r>
              <a:rPr lang="en-US" altLang="zh-TW" dirty="0"/>
              <a:t>) denote the distance between the closest pair in S</a:t>
            </a:r>
            <a:r>
              <a:rPr lang="en-US" altLang="zh-TW" baseline="-25000" dirty="0"/>
              <a:t>L</a:t>
            </a:r>
            <a:r>
              <a:rPr lang="en-US" altLang="zh-TW" dirty="0"/>
              <a:t> (S</a:t>
            </a:r>
            <a:r>
              <a:rPr lang="en-US" altLang="zh-TW" baseline="-25000" dirty="0"/>
              <a:t>R</a:t>
            </a:r>
            <a:r>
              <a:rPr lang="en-US" altLang="zh-TW" dirty="0"/>
              <a:t>).  Let d = min(d</a:t>
            </a:r>
            <a:r>
              <a:rPr lang="en-US" altLang="zh-TW" baseline="-25000" dirty="0"/>
              <a:t>L</a:t>
            </a:r>
            <a:r>
              <a:rPr lang="en-US" altLang="zh-TW" dirty="0"/>
              <a:t>, </a:t>
            </a:r>
            <a:r>
              <a:rPr lang="en-US" altLang="zh-TW" dirty="0" err="1"/>
              <a:t>d</a:t>
            </a:r>
            <a:r>
              <a:rPr lang="en-US" altLang="zh-TW" baseline="-25000" dirty="0" err="1"/>
              <a:t>R</a:t>
            </a:r>
            <a:r>
              <a:rPr lang="en-US" altLang="zh-TW" dirty="0"/>
              <a:t>); Find a stripe of +d/-d from the mid point and search the minimum distance within the stripe; return the minimum</a:t>
            </a:r>
          </a:p>
          <a:p>
            <a:pPr marL="0" indent="0" algn="just">
              <a:buNone/>
            </a:pPr>
            <a:endParaRPr lang="en-US" altLang="zh-TW" dirty="0"/>
          </a:p>
        </p:txBody>
      </p:sp>
      <p:sp>
        <p:nvSpPr>
          <p:cNvPr id="4" name="Slide Number Placeholder 3">
            <a:extLst>
              <a:ext uri="{FF2B5EF4-FFF2-40B4-BE49-F238E27FC236}">
                <a16:creationId xmlns:a16="http://schemas.microsoft.com/office/drawing/2014/main" id="{5F4365EB-2D38-0D4E-B77C-3176406A0EB7}"/>
              </a:ext>
            </a:extLst>
          </p:cNvPr>
          <p:cNvSpPr>
            <a:spLocks noGrp="1"/>
          </p:cNvSpPr>
          <p:nvPr>
            <p:ph type="sldNum" sz="quarter" idx="12"/>
          </p:nvPr>
        </p:nvSpPr>
        <p:spPr/>
        <p:txBody>
          <a:bodyPr/>
          <a:lstStyle/>
          <a:p>
            <a:pPr>
              <a:defRPr/>
            </a:pPr>
            <a:fld id="{F1960077-8DEA-41E1-88D1-BFE7E9CCAEDB}" type="slidenum">
              <a:rPr lang="en-US" altLang="zh-TW" smtClean="0"/>
              <a:pPr>
                <a:defRPr/>
              </a:pPr>
              <a:t>10</a:t>
            </a:fld>
            <a:endParaRPr lang="en-US" altLang="zh-TW"/>
          </a:p>
        </p:txBody>
      </p:sp>
    </p:spTree>
    <p:extLst>
      <p:ext uri="{BB962C8B-B14F-4D97-AF65-F5344CB8AC3E}">
        <p14:creationId xmlns:p14="http://schemas.microsoft.com/office/powerpoint/2010/main" val="3918342833"/>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a:spLocks noChangeArrowheads="1"/>
          </p:cNvSpPr>
          <p:nvPr/>
        </p:nvSpPr>
        <p:spPr bwMode="auto">
          <a:xfrm>
            <a:off x="4314797" y="3394069"/>
            <a:ext cx="1800225" cy="2016125"/>
          </a:xfrm>
          <a:prstGeom prst="rect">
            <a:avLst/>
          </a:prstGeom>
          <a:noFill/>
          <a:ln w="28575" algn="ctr">
            <a:solidFill>
              <a:schemeClr val="hlink"/>
            </a:solidFill>
            <a:miter lim="800000"/>
            <a:headEnd/>
            <a:tailEnd/>
          </a:ln>
        </p:spPr>
        <p:txBody>
          <a:bodyPr wrap="none" anchor="ctr">
            <a:spAutoFit/>
          </a:bodyPr>
          <a:lstStyle/>
          <a:p>
            <a:endParaRPr lang="zh-TW" altLang="en-US"/>
          </a:p>
        </p:txBody>
      </p:sp>
      <p:sp>
        <p:nvSpPr>
          <p:cNvPr id="8" name="Line 3"/>
          <p:cNvSpPr>
            <a:spLocks noChangeShapeType="1"/>
          </p:cNvSpPr>
          <p:nvPr/>
        </p:nvSpPr>
        <p:spPr bwMode="auto">
          <a:xfrm>
            <a:off x="6215034" y="3394069"/>
            <a:ext cx="0" cy="2114550"/>
          </a:xfrm>
          <a:prstGeom prst="line">
            <a:avLst/>
          </a:prstGeom>
          <a:noFill/>
          <a:ln w="28575">
            <a:solidFill>
              <a:srgbClr val="FF3300"/>
            </a:solidFill>
            <a:round/>
            <a:headEnd/>
            <a:tailEnd/>
          </a:ln>
        </p:spPr>
        <p:txBody>
          <a:bodyPr>
            <a:spAutoFit/>
          </a:bodyPr>
          <a:lstStyle/>
          <a:p>
            <a:endParaRPr lang="zh-TW" altLang="en-US"/>
          </a:p>
        </p:txBody>
      </p:sp>
      <p:grpSp>
        <p:nvGrpSpPr>
          <p:cNvPr id="9" name="Group 4"/>
          <p:cNvGrpSpPr>
            <a:grpSpLocks/>
          </p:cNvGrpSpPr>
          <p:nvPr/>
        </p:nvGrpSpPr>
        <p:grpSpPr bwMode="auto">
          <a:xfrm>
            <a:off x="3919509" y="3149594"/>
            <a:ext cx="4841875" cy="2522538"/>
            <a:chOff x="2540" y="2142"/>
            <a:chExt cx="3050" cy="1589"/>
          </a:xfrm>
        </p:grpSpPr>
        <p:sp>
          <p:nvSpPr>
            <p:cNvPr id="10" name="Line 5"/>
            <p:cNvSpPr>
              <a:spLocks noChangeShapeType="1"/>
            </p:cNvSpPr>
            <p:nvPr/>
          </p:nvSpPr>
          <p:spPr bwMode="auto">
            <a:xfrm>
              <a:off x="2653" y="2341"/>
              <a:ext cx="0" cy="1390"/>
            </a:xfrm>
            <a:prstGeom prst="line">
              <a:avLst/>
            </a:prstGeom>
            <a:noFill/>
            <a:ln w="19050" cap="rnd">
              <a:solidFill>
                <a:schemeClr val="tx1"/>
              </a:solidFill>
              <a:round/>
              <a:headEnd type="triangle" w="med" len="med"/>
              <a:tailEnd/>
            </a:ln>
          </p:spPr>
          <p:txBody>
            <a:bodyPr/>
            <a:lstStyle/>
            <a:p>
              <a:endParaRPr lang="zh-TW" altLang="en-US"/>
            </a:p>
          </p:txBody>
        </p:sp>
        <p:sp>
          <p:nvSpPr>
            <p:cNvPr id="11" name="Rectangle 6"/>
            <p:cNvSpPr>
              <a:spLocks noChangeArrowheads="1"/>
            </p:cNvSpPr>
            <p:nvPr/>
          </p:nvSpPr>
          <p:spPr bwMode="auto">
            <a:xfrm>
              <a:off x="2614" y="2142"/>
              <a:ext cx="85" cy="154"/>
            </a:xfrm>
            <a:prstGeom prst="rect">
              <a:avLst/>
            </a:prstGeom>
            <a:noFill/>
            <a:ln w="9525">
              <a:noFill/>
              <a:miter lim="800000"/>
              <a:headEnd/>
              <a:tailEnd/>
            </a:ln>
          </p:spPr>
          <p:txBody>
            <a:bodyPr wrap="none" lIns="0" tIns="0" rIns="0" bIns="0">
              <a:spAutoFit/>
            </a:bodyPr>
            <a:lstStyle/>
            <a:p>
              <a:r>
                <a:rPr lang="en-US" altLang="zh-TW" sz="1600" b="1">
                  <a:latin typeface="Arial" charset="0"/>
                </a:rPr>
                <a:t>Y</a:t>
              </a:r>
              <a:endParaRPr lang="en-US" altLang="zh-TW" sz="1600" b="1"/>
            </a:p>
          </p:txBody>
        </p:sp>
        <p:sp>
          <p:nvSpPr>
            <p:cNvPr id="12" name="Oval 7"/>
            <p:cNvSpPr>
              <a:spLocks noChangeArrowheads="1"/>
            </p:cNvSpPr>
            <p:nvPr/>
          </p:nvSpPr>
          <p:spPr bwMode="auto">
            <a:xfrm>
              <a:off x="2834" y="3021"/>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14" name="Oval 8"/>
            <p:cNvSpPr>
              <a:spLocks noChangeArrowheads="1"/>
            </p:cNvSpPr>
            <p:nvPr/>
          </p:nvSpPr>
          <p:spPr bwMode="auto">
            <a:xfrm>
              <a:off x="3311" y="2817"/>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15" name="Oval 9"/>
            <p:cNvSpPr>
              <a:spLocks noChangeArrowheads="1"/>
            </p:cNvSpPr>
            <p:nvPr/>
          </p:nvSpPr>
          <p:spPr bwMode="auto">
            <a:xfrm>
              <a:off x="3129" y="254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6" name="Oval 10"/>
            <p:cNvSpPr>
              <a:spLocks noChangeArrowheads="1"/>
            </p:cNvSpPr>
            <p:nvPr/>
          </p:nvSpPr>
          <p:spPr bwMode="auto">
            <a:xfrm>
              <a:off x="3651" y="2681"/>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7" name="Line 11"/>
            <p:cNvSpPr>
              <a:spLocks noChangeShapeType="1"/>
            </p:cNvSpPr>
            <p:nvPr/>
          </p:nvSpPr>
          <p:spPr bwMode="auto">
            <a:xfrm>
              <a:off x="2540" y="3634"/>
              <a:ext cx="2919" cy="1"/>
            </a:xfrm>
            <a:prstGeom prst="line">
              <a:avLst/>
            </a:prstGeom>
            <a:noFill/>
            <a:ln w="19050" cap="rnd">
              <a:solidFill>
                <a:schemeClr val="tx1"/>
              </a:solidFill>
              <a:round/>
              <a:headEnd/>
              <a:tailEnd type="triangle" w="med" len="med"/>
            </a:ln>
          </p:spPr>
          <p:txBody>
            <a:bodyPr/>
            <a:lstStyle/>
            <a:p>
              <a:endParaRPr lang="zh-TW" altLang="en-US"/>
            </a:p>
          </p:txBody>
        </p:sp>
        <p:sp>
          <p:nvSpPr>
            <p:cNvPr id="18" name="Rectangle 12"/>
            <p:cNvSpPr>
              <a:spLocks noChangeArrowheads="1"/>
            </p:cNvSpPr>
            <p:nvPr/>
          </p:nvSpPr>
          <p:spPr bwMode="auto">
            <a:xfrm>
              <a:off x="5505" y="3557"/>
              <a:ext cx="85" cy="154"/>
            </a:xfrm>
            <a:prstGeom prst="rect">
              <a:avLst/>
            </a:prstGeom>
            <a:noFill/>
            <a:ln w="9525">
              <a:noFill/>
              <a:miter lim="800000"/>
              <a:headEnd/>
              <a:tailEnd/>
            </a:ln>
          </p:spPr>
          <p:txBody>
            <a:bodyPr wrap="none" lIns="0" tIns="0" rIns="0" bIns="0">
              <a:spAutoFit/>
            </a:bodyPr>
            <a:lstStyle/>
            <a:p>
              <a:r>
                <a:rPr lang="en-US" altLang="zh-TW" sz="1600" b="1">
                  <a:latin typeface="Arial" charset="0"/>
                </a:rPr>
                <a:t>X</a:t>
              </a:r>
              <a:endParaRPr lang="en-US" altLang="zh-TW" sz="1600" b="1"/>
            </a:p>
          </p:txBody>
        </p:sp>
        <p:sp>
          <p:nvSpPr>
            <p:cNvPr id="19" name="Oval 13"/>
            <p:cNvSpPr>
              <a:spLocks noChangeArrowheads="1"/>
            </p:cNvSpPr>
            <p:nvPr/>
          </p:nvSpPr>
          <p:spPr bwMode="auto">
            <a:xfrm>
              <a:off x="3197" y="3135"/>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20" name="Oval 14"/>
            <p:cNvSpPr>
              <a:spLocks noChangeArrowheads="1"/>
            </p:cNvSpPr>
            <p:nvPr/>
          </p:nvSpPr>
          <p:spPr bwMode="auto">
            <a:xfrm>
              <a:off x="2993" y="340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21" name="Oval 15"/>
            <p:cNvSpPr>
              <a:spLocks noChangeArrowheads="1"/>
            </p:cNvSpPr>
            <p:nvPr/>
          </p:nvSpPr>
          <p:spPr bwMode="auto">
            <a:xfrm>
              <a:off x="3333" y="340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22" name="Oval 16"/>
            <p:cNvSpPr>
              <a:spLocks noChangeArrowheads="1"/>
            </p:cNvSpPr>
            <p:nvPr/>
          </p:nvSpPr>
          <p:spPr bwMode="auto">
            <a:xfrm>
              <a:off x="3674" y="347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23" name="Oval 17"/>
            <p:cNvSpPr>
              <a:spLocks noChangeArrowheads="1"/>
            </p:cNvSpPr>
            <p:nvPr/>
          </p:nvSpPr>
          <p:spPr bwMode="auto">
            <a:xfrm>
              <a:off x="4150" y="3293"/>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24" name="Oval 18"/>
            <p:cNvSpPr>
              <a:spLocks noChangeArrowheads="1"/>
            </p:cNvSpPr>
            <p:nvPr/>
          </p:nvSpPr>
          <p:spPr bwMode="auto">
            <a:xfrm>
              <a:off x="4218" y="254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25" name="Oval 19"/>
            <p:cNvSpPr>
              <a:spLocks noChangeArrowheads="1"/>
            </p:cNvSpPr>
            <p:nvPr/>
          </p:nvSpPr>
          <p:spPr bwMode="auto">
            <a:xfrm>
              <a:off x="3469" y="3021"/>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26" name="Oval 20"/>
            <p:cNvSpPr>
              <a:spLocks noChangeArrowheads="1"/>
            </p:cNvSpPr>
            <p:nvPr/>
          </p:nvSpPr>
          <p:spPr bwMode="auto">
            <a:xfrm>
              <a:off x="3832" y="306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27" name="Oval 21"/>
            <p:cNvSpPr>
              <a:spLocks noChangeArrowheads="1"/>
            </p:cNvSpPr>
            <p:nvPr/>
          </p:nvSpPr>
          <p:spPr bwMode="auto">
            <a:xfrm>
              <a:off x="4105" y="2840"/>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28" name="Oval 22"/>
            <p:cNvSpPr>
              <a:spLocks noChangeArrowheads="1"/>
            </p:cNvSpPr>
            <p:nvPr/>
          </p:nvSpPr>
          <p:spPr bwMode="auto">
            <a:xfrm>
              <a:off x="4377" y="322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29" name="Oval 23"/>
            <p:cNvSpPr>
              <a:spLocks noChangeArrowheads="1"/>
            </p:cNvSpPr>
            <p:nvPr/>
          </p:nvSpPr>
          <p:spPr bwMode="auto">
            <a:xfrm>
              <a:off x="4558" y="3430"/>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0" name="Oval 24"/>
            <p:cNvSpPr>
              <a:spLocks noChangeArrowheads="1"/>
            </p:cNvSpPr>
            <p:nvPr/>
          </p:nvSpPr>
          <p:spPr bwMode="auto">
            <a:xfrm>
              <a:off x="4785" y="3203"/>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1" name="Oval 25"/>
            <p:cNvSpPr>
              <a:spLocks noChangeArrowheads="1"/>
            </p:cNvSpPr>
            <p:nvPr/>
          </p:nvSpPr>
          <p:spPr bwMode="auto">
            <a:xfrm>
              <a:off x="4649" y="2976"/>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2" name="Oval 26"/>
            <p:cNvSpPr>
              <a:spLocks noChangeArrowheads="1"/>
            </p:cNvSpPr>
            <p:nvPr/>
          </p:nvSpPr>
          <p:spPr bwMode="auto">
            <a:xfrm>
              <a:off x="4400" y="2681"/>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3" name="Oval 27"/>
            <p:cNvSpPr>
              <a:spLocks noChangeArrowheads="1"/>
            </p:cNvSpPr>
            <p:nvPr/>
          </p:nvSpPr>
          <p:spPr bwMode="auto">
            <a:xfrm>
              <a:off x="4694" y="254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4" name="Oval 28"/>
            <p:cNvSpPr>
              <a:spLocks noChangeArrowheads="1"/>
            </p:cNvSpPr>
            <p:nvPr/>
          </p:nvSpPr>
          <p:spPr bwMode="auto">
            <a:xfrm>
              <a:off x="5080" y="2749"/>
              <a:ext cx="68" cy="68"/>
            </a:xfrm>
            <a:prstGeom prst="ellipse">
              <a:avLst/>
            </a:prstGeom>
            <a:solidFill>
              <a:srgbClr val="0000FF"/>
            </a:solidFill>
            <a:ln w="0">
              <a:solidFill>
                <a:srgbClr val="000000"/>
              </a:solidFill>
              <a:round/>
              <a:headEnd/>
              <a:tailEnd/>
            </a:ln>
          </p:spPr>
          <p:txBody>
            <a:bodyPr/>
            <a:lstStyle/>
            <a:p>
              <a:endParaRPr lang="zh-TW" altLang="en-US"/>
            </a:p>
          </p:txBody>
        </p:sp>
      </p:grpSp>
      <p:sp>
        <p:nvSpPr>
          <p:cNvPr id="35" name="Rectangle 30"/>
          <p:cNvSpPr>
            <a:spLocks noChangeArrowheads="1"/>
          </p:cNvSpPr>
          <p:nvPr/>
        </p:nvSpPr>
        <p:spPr bwMode="auto">
          <a:xfrm>
            <a:off x="468313" y="2133600"/>
            <a:ext cx="1476375" cy="641350"/>
          </a:xfrm>
          <a:prstGeom prst="rect">
            <a:avLst/>
          </a:prstGeom>
          <a:noFill/>
          <a:ln w="9525" algn="ctr">
            <a:noFill/>
            <a:miter lim="800000"/>
            <a:headEnd/>
            <a:tailEnd/>
          </a:ln>
          <a:effectLst/>
        </p:spPr>
        <p:txBody>
          <a:bodyPr wrap="none">
            <a:spAutoFit/>
          </a:bodyPr>
          <a:lstStyle/>
          <a:p>
            <a:pPr algn="l">
              <a:defRPr/>
            </a:pPr>
            <a:r>
              <a:rPr lang="en-US" altLang="zh-TW" u="sng">
                <a:solidFill>
                  <a:schemeClr val="hlink"/>
                </a:solidFill>
                <a:effectLst>
                  <a:outerShdw blurRad="38100" dist="38100" dir="2700000" algn="tl">
                    <a:srgbClr val="000000"/>
                  </a:outerShdw>
                </a:effectLst>
              </a:rPr>
              <a:t>Step 2</a:t>
            </a:r>
          </a:p>
        </p:txBody>
      </p:sp>
      <p:sp>
        <p:nvSpPr>
          <p:cNvPr id="36" name="Rectangle 31"/>
          <p:cNvSpPr>
            <a:spLocks noChangeArrowheads="1"/>
          </p:cNvSpPr>
          <p:nvPr/>
        </p:nvSpPr>
        <p:spPr bwMode="auto">
          <a:xfrm>
            <a:off x="571472" y="2571744"/>
            <a:ext cx="3275012" cy="3162300"/>
          </a:xfrm>
          <a:prstGeom prst="rect">
            <a:avLst/>
          </a:prstGeom>
          <a:noFill/>
          <a:ln w="38100" algn="ctr">
            <a:solidFill>
              <a:srgbClr val="FF3300"/>
            </a:solidFill>
            <a:prstDash val="dash"/>
            <a:miter lim="800000"/>
            <a:headEnd/>
            <a:tailEnd/>
          </a:ln>
        </p:spPr>
        <p:txBody>
          <a:bodyPr anchor="ctr">
            <a:spAutoFit/>
          </a:bodyPr>
          <a:lstStyle/>
          <a:p>
            <a:endParaRPr lang="zh-TW" altLang="en-US"/>
          </a:p>
        </p:txBody>
      </p:sp>
      <p:sp>
        <p:nvSpPr>
          <p:cNvPr id="37" name="Text Box 32"/>
          <p:cNvSpPr txBox="1">
            <a:spLocks noChangeArrowheads="1"/>
          </p:cNvSpPr>
          <p:nvPr/>
        </p:nvSpPr>
        <p:spPr bwMode="auto">
          <a:xfrm>
            <a:off x="2097059" y="4833932"/>
            <a:ext cx="849313" cy="360362"/>
          </a:xfrm>
          <a:prstGeom prst="rect">
            <a:avLst/>
          </a:prstGeom>
          <a:noFill/>
          <a:ln w="9525" algn="ctr">
            <a:noFill/>
            <a:miter lim="800000"/>
            <a:headEnd/>
            <a:tailEnd/>
          </a:ln>
        </p:spPr>
        <p:txBody>
          <a:bodyPr lIns="0" tIns="0" rIns="0" bIns="0"/>
          <a:lstStyle/>
          <a:p>
            <a:pPr marL="342900" indent="-342900" algn="l">
              <a:spcBef>
                <a:spcPct val="20000"/>
              </a:spcBef>
              <a:buClr>
                <a:schemeClr val="hlink"/>
              </a:buClr>
              <a:buFont typeface="Wingdings" pitchFamily="2" charset="2"/>
              <a:buNone/>
            </a:pPr>
            <a:r>
              <a:rPr lang="en-US" altLang="zh-TW" sz="1800"/>
              <a:t>d = ∞</a:t>
            </a:r>
          </a:p>
        </p:txBody>
      </p:sp>
      <p:sp>
        <p:nvSpPr>
          <p:cNvPr id="38" name="Rectangle 33"/>
          <p:cNvSpPr>
            <a:spLocks noChangeArrowheads="1"/>
          </p:cNvSpPr>
          <p:nvPr/>
        </p:nvSpPr>
        <p:spPr bwMode="auto">
          <a:xfrm>
            <a:off x="3846484" y="2571744"/>
            <a:ext cx="4929188" cy="3162300"/>
          </a:xfrm>
          <a:prstGeom prst="rect">
            <a:avLst/>
          </a:prstGeom>
          <a:noFill/>
          <a:ln w="38100" algn="ctr">
            <a:solidFill>
              <a:srgbClr val="FF3300"/>
            </a:solidFill>
            <a:prstDash val="dash"/>
            <a:miter lim="800000"/>
            <a:headEnd/>
            <a:tailEnd/>
          </a:ln>
        </p:spPr>
        <p:txBody>
          <a:bodyPr anchor="ctr">
            <a:spAutoFit/>
          </a:bodyPr>
          <a:lstStyle/>
          <a:p>
            <a:endParaRPr lang="zh-TW" altLang="en-US"/>
          </a:p>
        </p:txBody>
      </p:sp>
      <p:sp>
        <p:nvSpPr>
          <p:cNvPr id="39" name="Text Box 34"/>
          <p:cNvSpPr txBox="1">
            <a:spLocks noChangeArrowheads="1"/>
          </p:cNvSpPr>
          <p:nvPr/>
        </p:nvSpPr>
        <p:spPr bwMode="auto">
          <a:xfrm>
            <a:off x="585759" y="2647944"/>
            <a:ext cx="2433638" cy="576263"/>
          </a:xfrm>
          <a:prstGeom prst="rect">
            <a:avLst/>
          </a:prstGeom>
          <a:noFill/>
          <a:ln w="9525" algn="ctr">
            <a:noFill/>
            <a:miter lim="800000"/>
            <a:headEnd/>
            <a:tailEnd/>
          </a:ln>
          <a:effectLst/>
        </p:spPr>
        <p:txBody>
          <a:bodyPr/>
          <a:lstStyle/>
          <a:p>
            <a:pPr marL="342900" indent="-342900" algn="l">
              <a:spcBef>
                <a:spcPct val="20000"/>
              </a:spcBef>
              <a:buClr>
                <a:schemeClr val="hlink"/>
              </a:buClr>
              <a:buFont typeface="Wingdings" pitchFamily="2" charset="2"/>
              <a:buNone/>
              <a:defRPr/>
            </a:pPr>
            <a:r>
              <a:rPr lang="en-US" altLang="zh-TW" sz="2400"/>
              <a:t>If only one point</a:t>
            </a:r>
            <a:endParaRPr lang="en-US" altLang="zh-TW" sz="2400">
              <a:effectLst>
                <a:outerShdw blurRad="38100" dist="38100" dir="2700000" algn="tl">
                  <a:srgbClr val="000000"/>
                </a:outerShdw>
              </a:effectLst>
              <a:ea typeface="Dotum" pitchFamily="34" charset="-127"/>
            </a:endParaRPr>
          </a:p>
        </p:txBody>
      </p:sp>
      <p:grpSp>
        <p:nvGrpSpPr>
          <p:cNvPr id="40" name="Group 35"/>
          <p:cNvGrpSpPr>
            <a:grpSpLocks/>
          </p:cNvGrpSpPr>
          <p:nvPr/>
        </p:nvGrpSpPr>
        <p:grpSpPr bwMode="auto">
          <a:xfrm>
            <a:off x="714347" y="3070219"/>
            <a:ext cx="2916237" cy="2592388"/>
            <a:chOff x="521" y="2092"/>
            <a:chExt cx="1837" cy="1633"/>
          </a:xfrm>
        </p:grpSpPr>
        <p:grpSp>
          <p:nvGrpSpPr>
            <p:cNvPr id="41" name="Group 36"/>
            <p:cNvGrpSpPr>
              <a:grpSpLocks/>
            </p:cNvGrpSpPr>
            <p:nvPr/>
          </p:nvGrpSpPr>
          <p:grpSpPr bwMode="auto">
            <a:xfrm>
              <a:off x="521" y="2092"/>
              <a:ext cx="1837" cy="1633"/>
              <a:chOff x="521" y="2092"/>
              <a:chExt cx="1837" cy="1633"/>
            </a:xfrm>
          </p:grpSpPr>
          <p:sp>
            <p:nvSpPr>
              <p:cNvPr id="43" name="Line 37"/>
              <p:cNvSpPr>
                <a:spLocks noChangeShapeType="1"/>
              </p:cNvSpPr>
              <p:nvPr/>
            </p:nvSpPr>
            <p:spPr bwMode="auto">
              <a:xfrm>
                <a:off x="612" y="2273"/>
                <a:ext cx="1" cy="1452"/>
              </a:xfrm>
              <a:prstGeom prst="line">
                <a:avLst/>
              </a:prstGeom>
              <a:noFill/>
              <a:ln w="19050" cap="rnd">
                <a:solidFill>
                  <a:schemeClr val="tx1"/>
                </a:solidFill>
                <a:round/>
                <a:headEnd type="triangle" w="med" len="med"/>
                <a:tailEnd/>
              </a:ln>
            </p:spPr>
            <p:txBody>
              <a:bodyPr/>
              <a:lstStyle/>
              <a:p>
                <a:endParaRPr lang="zh-TW" altLang="en-US"/>
              </a:p>
            </p:txBody>
          </p:sp>
          <p:sp>
            <p:nvSpPr>
              <p:cNvPr id="44" name="Line 38"/>
              <p:cNvSpPr>
                <a:spLocks noChangeShapeType="1"/>
              </p:cNvSpPr>
              <p:nvPr/>
            </p:nvSpPr>
            <p:spPr bwMode="auto">
              <a:xfrm>
                <a:off x="521" y="3628"/>
                <a:ext cx="1745" cy="0"/>
              </a:xfrm>
              <a:prstGeom prst="line">
                <a:avLst/>
              </a:prstGeom>
              <a:noFill/>
              <a:ln w="19050" cap="rnd">
                <a:solidFill>
                  <a:schemeClr val="tx1"/>
                </a:solidFill>
                <a:round/>
                <a:headEnd/>
                <a:tailEnd type="triangle" w="med" len="med"/>
              </a:ln>
            </p:spPr>
            <p:txBody>
              <a:bodyPr/>
              <a:lstStyle/>
              <a:p>
                <a:endParaRPr lang="zh-TW" altLang="en-US"/>
              </a:p>
            </p:txBody>
          </p:sp>
          <p:sp>
            <p:nvSpPr>
              <p:cNvPr id="45" name="Rectangle 39"/>
              <p:cNvSpPr>
                <a:spLocks noChangeArrowheads="1"/>
              </p:cNvSpPr>
              <p:nvPr/>
            </p:nvSpPr>
            <p:spPr bwMode="auto">
              <a:xfrm>
                <a:off x="2273" y="3548"/>
                <a:ext cx="85" cy="154"/>
              </a:xfrm>
              <a:prstGeom prst="rect">
                <a:avLst/>
              </a:prstGeom>
              <a:noFill/>
              <a:ln w="9525">
                <a:noFill/>
                <a:miter lim="800000"/>
                <a:headEnd/>
                <a:tailEnd/>
              </a:ln>
            </p:spPr>
            <p:txBody>
              <a:bodyPr wrap="none" lIns="0" tIns="0" rIns="0" bIns="0">
                <a:spAutoFit/>
              </a:bodyPr>
              <a:lstStyle/>
              <a:p>
                <a:r>
                  <a:rPr lang="en-US" altLang="zh-TW" sz="1600" b="1">
                    <a:latin typeface="Arial" charset="0"/>
                  </a:rPr>
                  <a:t>X</a:t>
                </a:r>
                <a:endParaRPr lang="en-US" altLang="zh-TW" sz="1600" b="1"/>
              </a:p>
            </p:txBody>
          </p:sp>
          <p:sp>
            <p:nvSpPr>
              <p:cNvPr id="46" name="Rectangle 40"/>
              <p:cNvSpPr>
                <a:spLocks noChangeArrowheads="1"/>
              </p:cNvSpPr>
              <p:nvPr/>
            </p:nvSpPr>
            <p:spPr bwMode="auto">
              <a:xfrm>
                <a:off x="567" y="2092"/>
                <a:ext cx="85" cy="154"/>
              </a:xfrm>
              <a:prstGeom prst="rect">
                <a:avLst/>
              </a:prstGeom>
              <a:noFill/>
              <a:ln w="9525">
                <a:noFill/>
                <a:miter lim="800000"/>
                <a:headEnd/>
                <a:tailEnd/>
              </a:ln>
            </p:spPr>
            <p:txBody>
              <a:bodyPr wrap="none" lIns="0" tIns="0" rIns="0" bIns="0">
                <a:spAutoFit/>
              </a:bodyPr>
              <a:lstStyle/>
              <a:p>
                <a:r>
                  <a:rPr lang="en-US" altLang="zh-TW" sz="1600" b="1">
                    <a:latin typeface="Arial" charset="0"/>
                  </a:rPr>
                  <a:t>Y</a:t>
                </a:r>
                <a:endParaRPr lang="en-US" altLang="zh-TW" sz="1600" b="1"/>
              </a:p>
            </p:txBody>
          </p:sp>
        </p:grpSp>
        <p:sp>
          <p:nvSpPr>
            <p:cNvPr id="42" name="Oval 41"/>
            <p:cNvSpPr>
              <a:spLocks noChangeArrowheads="1"/>
            </p:cNvSpPr>
            <p:nvPr/>
          </p:nvSpPr>
          <p:spPr bwMode="auto">
            <a:xfrm>
              <a:off x="1338" y="2818"/>
              <a:ext cx="68" cy="68"/>
            </a:xfrm>
            <a:prstGeom prst="ellipse">
              <a:avLst/>
            </a:prstGeom>
            <a:solidFill>
              <a:srgbClr val="0000FF"/>
            </a:solidFill>
            <a:ln w="0">
              <a:solidFill>
                <a:srgbClr val="000000"/>
              </a:solidFill>
              <a:round/>
              <a:headEnd/>
              <a:tailEnd/>
            </a:ln>
          </p:spPr>
          <p:txBody>
            <a:bodyPr/>
            <a:lstStyle/>
            <a:p>
              <a:endParaRPr lang="zh-TW" altLang="en-US"/>
            </a:p>
          </p:txBody>
        </p:sp>
      </p:grpSp>
      <p:sp>
        <p:nvSpPr>
          <p:cNvPr id="47" name="Line 42"/>
          <p:cNvSpPr>
            <a:spLocks noChangeShapeType="1"/>
          </p:cNvSpPr>
          <p:nvPr/>
        </p:nvSpPr>
        <p:spPr bwMode="auto">
          <a:xfrm>
            <a:off x="2119284" y="4402132"/>
            <a:ext cx="107950" cy="396875"/>
          </a:xfrm>
          <a:prstGeom prst="line">
            <a:avLst/>
          </a:prstGeom>
          <a:noFill/>
          <a:ln w="28575">
            <a:solidFill>
              <a:schemeClr val="tx1"/>
            </a:solidFill>
            <a:round/>
            <a:headEnd type="triangle" w="med" len="med"/>
            <a:tailEnd/>
          </a:ln>
        </p:spPr>
        <p:txBody>
          <a:bodyPr>
            <a:spAutoFit/>
          </a:bodyPr>
          <a:lstStyle/>
          <a:p>
            <a:endParaRPr lang="zh-TW" altLang="en-US"/>
          </a:p>
        </p:txBody>
      </p:sp>
      <p:sp>
        <p:nvSpPr>
          <p:cNvPr id="48" name="Rectangle 43"/>
          <p:cNvSpPr>
            <a:spLocks noChangeArrowheads="1"/>
          </p:cNvSpPr>
          <p:nvPr/>
        </p:nvSpPr>
        <p:spPr bwMode="auto">
          <a:xfrm>
            <a:off x="6156297" y="3141657"/>
            <a:ext cx="123825" cy="244475"/>
          </a:xfrm>
          <a:prstGeom prst="rect">
            <a:avLst/>
          </a:prstGeom>
          <a:noFill/>
          <a:ln w="9525">
            <a:noFill/>
            <a:miter lim="800000"/>
            <a:headEnd/>
            <a:tailEnd/>
          </a:ln>
        </p:spPr>
        <p:txBody>
          <a:bodyPr wrap="none" lIns="0" tIns="0" rIns="0" bIns="0">
            <a:spAutoFit/>
          </a:bodyPr>
          <a:lstStyle/>
          <a:p>
            <a:r>
              <a:rPr lang="en-US" altLang="zh-TW" sz="1600" b="1">
                <a:solidFill>
                  <a:srgbClr val="FF3300"/>
                </a:solidFill>
                <a:latin typeface="Arial" charset="0"/>
              </a:rPr>
              <a:t>L</a:t>
            </a:r>
            <a:endParaRPr lang="en-US" altLang="zh-TW" sz="1600" b="1">
              <a:solidFill>
                <a:srgbClr val="FF3300"/>
              </a:solidFill>
            </a:endParaRPr>
          </a:p>
        </p:txBody>
      </p:sp>
      <p:sp>
        <p:nvSpPr>
          <p:cNvPr id="50" name="Rectangle 44"/>
          <p:cNvSpPr>
            <a:spLocks noChangeArrowheads="1"/>
          </p:cNvSpPr>
          <p:nvPr/>
        </p:nvSpPr>
        <p:spPr bwMode="auto">
          <a:xfrm>
            <a:off x="6295997" y="3394069"/>
            <a:ext cx="1800225" cy="2016125"/>
          </a:xfrm>
          <a:prstGeom prst="rect">
            <a:avLst/>
          </a:prstGeom>
          <a:noFill/>
          <a:ln w="28575" algn="ctr">
            <a:solidFill>
              <a:schemeClr val="hlink"/>
            </a:solidFill>
            <a:miter lim="800000"/>
            <a:headEnd/>
            <a:tailEnd/>
          </a:ln>
        </p:spPr>
        <p:txBody>
          <a:bodyPr wrap="none" anchor="ctr">
            <a:spAutoFit/>
          </a:bodyPr>
          <a:lstStyle/>
          <a:p>
            <a:endParaRPr lang="zh-TW" altLang="en-US"/>
          </a:p>
        </p:txBody>
      </p:sp>
      <p:sp>
        <p:nvSpPr>
          <p:cNvPr id="51" name="Rectangle 45"/>
          <p:cNvSpPr>
            <a:spLocks noChangeArrowheads="1"/>
          </p:cNvSpPr>
          <p:nvPr/>
        </p:nvSpPr>
        <p:spPr bwMode="auto">
          <a:xfrm>
            <a:off x="4340197" y="3430582"/>
            <a:ext cx="220662" cy="244475"/>
          </a:xfrm>
          <a:prstGeom prst="rect">
            <a:avLst/>
          </a:prstGeom>
          <a:noFill/>
          <a:ln w="9525">
            <a:noFill/>
            <a:miter lim="800000"/>
            <a:headEnd/>
            <a:tailEnd/>
          </a:ln>
        </p:spPr>
        <p:txBody>
          <a:bodyPr wrap="none" lIns="0" tIns="0" rIns="0" bIns="0">
            <a:spAutoFit/>
          </a:bodyPr>
          <a:lstStyle/>
          <a:p>
            <a:r>
              <a:rPr lang="en-US" altLang="zh-TW" sz="1600" b="1">
                <a:solidFill>
                  <a:schemeClr val="hlink"/>
                </a:solidFill>
                <a:latin typeface="Arial" charset="0"/>
              </a:rPr>
              <a:t>S</a:t>
            </a:r>
            <a:r>
              <a:rPr lang="en-US" altLang="zh-TW" sz="1600" b="1" baseline="-25000">
                <a:solidFill>
                  <a:schemeClr val="hlink"/>
                </a:solidFill>
                <a:latin typeface="Arial" charset="0"/>
              </a:rPr>
              <a:t>L</a:t>
            </a:r>
            <a:endParaRPr lang="en-US" altLang="zh-TW" sz="1600" b="1" baseline="-25000">
              <a:solidFill>
                <a:schemeClr val="hlink"/>
              </a:solidFill>
            </a:endParaRPr>
          </a:p>
        </p:txBody>
      </p:sp>
      <p:sp>
        <p:nvSpPr>
          <p:cNvPr id="52" name="Rectangle 46"/>
          <p:cNvSpPr>
            <a:spLocks noChangeArrowheads="1"/>
          </p:cNvSpPr>
          <p:nvPr/>
        </p:nvSpPr>
        <p:spPr bwMode="auto">
          <a:xfrm>
            <a:off x="7786659" y="3430582"/>
            <a:ext cx="236538" cy="244475"/>
          </a:xfrm>
          <a:prstGeom prst="rect">
            <a:avLst/>
          </a:prstGeom>
          <a:noFill/>
          <a:ln w="9525">
            <a:noFill/>
            <a:miter lim="800000"/>
            <a:headEnd/>
            <a:tailEnd/>
          </a:ln>
        </p:spPr>
        <p:txBody>
          <a:bodyPr wrap="none" lIns="0" tIns="0" rIns="0" bIns="0">
            <a:spAutoFit/>
          </a:bodyPr>
          <a:lstStyle/>
          <a:p>
            <a:r>
              <a:rPr lang="en-US" altLang="zh-TW" sz="1600" b="1">
                <a:solidFill>
                  <a:schemeClr val="hlink"/>
                </a:solidFill>
                <a:latin typeface="Arial" charset="0"/>
              </a:rPr>
              <a:t>S</a:t>
            </a:r>
            <a:r>
              <a:rPr lang="en-US" altLang="zh-TW" sz="1600" b="1" baseline="-25000">
                <a:solidFill>
                  <a:schemeClr val="hlink"/>
                </a:solidFill>
                <a:latin typeface="Arial" charset="0"/>
              </a:rPr>
              <a:t>R</a:t>
            </a:r>
            <a:endParaRPr lang="en-US" altLang="zh-TW" sz="1600" b="1" baseline="-25000">
              <a:solidFill>
                <a:schemeClr val="hlink"/>
              </a:solidFill>
            </a:endParaRPr>
          </a:p>
        </p:txBody>
      </p:sp>
      <p:sp>
        <p:nvSpPr>
          <p:cNvPr id="53" name="Rectangle 47"/>
          <p:cNvSpPr>
            <a:spLocks noChangeArrowheads="1"/>
          </p:cNvSpPr>
          <p:nvPr/>
        </p:nvSpPr>
        <p:spPr bwMode="auto">
          <a:xfrm>
            <a:off x="6059459" y="2784469"/>
            <a:ext cx="2585323" cy="369332"/>
          </a:xfrm>
          <a:prstGeom prst="rect">
            <a:avLst/>
          </a:prstGeom>
          <a:noFill/>
          <a:ln w="9525" algn="ctr">
            <a:noFill/>
            <a:miter lim="800000"/>
            <a:headEnd/>
            <a:tailEnd/>
          </a:ln>
        </p:spPr>
        <p:txBody>
          <a:bodyPr wrap="none">
            <a:spAutoFit/>
          </a:bodyPr>
          <a:lstStyle/>
          <a:p>
            <a:r>
              <a:rPr lang="en-US" altLang="zh-TW" sz="1800" dirty="0">
                <a:solidFill>
                  <a:schemeClr val="folHlink"/>
                </a:solidFill>
              </a:rPr>
              <a:t>Divide by the mid-x point</a:t>
            </a:r>
            <a:endParaRPr lang="en-US" altLang="zh-TW" sz="1800" dirty="0">
              <a:solidFill>
                <a:schemeClr val="folHlink"/>
              </a:solidFill>
              <a:latin typeface="Times New Roman" pitchFamily="18" charset="0"/>
            </a:endParaRPr>
          </a:p>
        </p:txBody>
      </p:sp>
      <p:sp>
        <p:nvSpPr>
          <p:cNvPr id="54" name="Rectangle 48"/>
          <p:cNvSpPr>
            <a:spLocks noChangeArrowheads="1"/>
          </p:cNvSpPr>
          <p:nvPr/>
        </p:nvSpPr>
        <p:spPr bwMode="auto">
          <a:xfrm>
            <a:off x="468313" y="1484313"/>
            <a:ext cx="6068905" cy="461665"/>
          </a:xfrm>
          <a:prstGeom prst="rect">
            <a:avLst/>
          </a:prstGeom>
          <a:noFill/>
          <a:ln w="9525" algn="ctr">
            <a:noFill/>
            <a:miter lim="800000"/>
            <a:headEnd/>
            <a:tailEnd/>
          </a:ln>
          <a:effectLst/>
        </p:spPr>
        <p:txBody>
          <a:bodyPr wrap="none">
            <a:spAutoFit/>
          </a:bodyPr>
          <a:lstStyle/>
          <a:p>
            <a:pPr algn="l">
              <a:defRPr/>
            </a:pPr>
            <a:r>
              <a:rPr lang="en-US" altLang="zh-TW" u="sng" dirty="0">
                <a:solidFill>
                  <a:schemeClr val="hlink"/>
                </a:solidFill>
                <a:effectLst>
                  <a:outerShdw blurRad="38100" dist="38100" dir="2700000" algn="tl">
                    <a:srgbClr val="000000"/>
                  </a:outerShdw>
                </a:effectLst>
              </a:rPr>
              <a:t>Step 1</a:t>
            </a:r>
            <a:r>
              <a:rPr lang="en-US" altLang="zh-TW" dirty="0">
                <a:solidFill>
                  <a:schemeClr val="hlink"/>
                </a:solidFill>
              </a:rPr>
              <a:t>: </a:t>
            </a:r>
            <a:r>
              <a:rPr lang="en-US" altLang="zh-TW" sz="2400" dirty="0"/>
              <a:t>sort points by increasing order of x values</a:t>
            </a:r>
            <a:endParaRPr lang="en-US" altLang="zh-TW" sz="2400" u="sng" dirty="0">
              <a:effectLst>
                <a:outerShdw blurRad="38100" dist="38100" dir="2700000" algn="tl">
                  <a:srgbClr val="000000"/>
                </a:outerShdw>
              </a:effectLst>
            </a:endParaRPr>
          </a:p>
        </p:txBody>
      </p:sp>
      <p:sp>
        <p:nvSpPr>
          <p:cNvPr id="56" name="Rectangle 50"/>
          <p:cNvSpPr>
            <a:spLocks noChangeArrowheads="1"/>
          </p:cNvSpPr>
          <p:nvPr/>
        </p:nvSpPr>
        <p:spPr bwMode="auto">
          <a:xfrm>
            <a:off x="4032250" y="2097088"/>
            <a:ext cx="1476375" cy="641350"/>
          </a:xfrm>
          <a:prstGeom prst="rect">
            <a:avLst/>
          </a:prstGeom>
          <a:noFill/>
          <a:ln w="9525" algn="ctr">
            <a:noFill/>
            <a:miter lim="800000"/>
            <a:headEnd/>
            <a:tailEnd/>
          </a:ln>
          <a:effectLst/>
        </p:spPr>
        <p:txBody>
          <a:bodyPr wrap="none">
            <a:spAutoFit/>
          </a:bodyPr>
          <a:lstStyle/>
          <a:p>
            <a:pPr algn="l">
              <a:defRPr/>
            </a:pPr>
            <a:r>
              <a:rPr lang="en-US" altLang="zh-TW" u="sng">
                <a:solidFill>
                  <a:schemeClr val="hlink"/>
                </a:solidFill>
                <a:effectLst>
                  <a:outerShdw blurRad="38100" dist="38100" dir="2700000" algn="tl">
                    <a:srgbClr val="000000"/>
                  </a:outerShdw>
                </a:effectLst>
              </a:rPr>
              <a:t>Step 3</a:t>
            </a:r>
          </a:p>
        </p:txBody>
      </p:sp>
      <p:sp>
        <p:nvSpPr>
          <p:cNvPr id="3" name="Title 2">
            <a:extLst>
              <a:ext uri="{FF2B5EF4-FFF2-40B4-BE49-F238E27FC236}">
                <a16:creationId xmlns:a16="http://schemas.microsoft.com/office/drawing/2014/main" id="{4852F0D1-22D7-E149-AD9F-D227ED7493B8}"/>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1553090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wipe(left)">
                                      <p:cBhvr>
                                        <p:cTn id="12" dur="500"/>
                                        <p:tgtEl>
                                          <p:spTgt spid="35"/>
                                        </p:tgtEl>
                                      </p:cBhvr>
                                    </p:animEffect>
                                  </p:childTnLst>
                                </p:cTn>
                              </p:par>
                            </p:childTnLst>
                          </p:cTn>
                        </p:par>
                        <p:par>
                          <p:cTn id="13" fill="hold">
                            <p:stCondLst>
                              <p:cond delay="500"/>
                            </p:stCondLst>
                            <p:childTnLst>
                              <p:par>
                                <p:cTn id="14" presetID="22" presetClass="entr" presetSubtype="1" fill="hold" grpId="0" nodeType="afterEffect">
                                  <p:stCondLst>
                                    <p:cond delay="0"/>
                                  </p:stCondLst>
                                  <p:childTnLst>
                                    <p:set>
                                      <p:cBhvr>
                                        <p:cTn id="15" dur="1" fill="hold">
                                          <p:stCondLst>
                                            <p:cond delay="0"/>
                                          </p:stCondLst>
                                        </p:cTn>
                                        <p:tgtEl>
                                          <p:spTgt spid="39"/>
                                        </p:tgtEl>
                                        <p:attrNameLst>
                                          <p:attrName>style.visibility</p:attrName>
                                        </p:attrNameLst>
                                      </p:cBhvr>
                                      <p:to>
                                        <p:strVal val="visible"/>
                                      </p:to>
                                    </p:set>
                                    <p:animEffect transition="in" filter="wipe(up)">
                                      <p:cBhvr>
                                        <p:cTn id="16" dur="500"/>
                                        <p:tgtEl>
                                          <p:spTgt spid="39"/>
                                        </p:tgtEl>
                                      </p:cBhvr>
                                    </p:animEffect>
                                  </p:childTnLst>
                                </p:cTn>
                              </p:par>
                            </p:childTnLst>
                          </p:cTn>
                        </p:par>
                        <p:par>
                          <p:cTn id="17" fill="hold">
                            <p:stCondLst>
                              <p:cond delay="1000"/>
                            </p:stCondLst>
                            <p:childTnLst>
                              <p:par>
                                <p:cTn id="18" presetID="22" presetClass="entr" presetSubtype="1" fill="hold" nodeType="after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wipe(up)">
                                      <p:cBhvr>
                                        <p:cTn id="20" dur="500"/>
                                        <p:tgtEl>
                                          <p:spTgt spid="40"/>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childTnLst>
                          </p:cTn>
                        </p:par>
                        <p:par>
                          <p:cTn id="25" fill="hold">
                            <p:stCondLst>
                              <p:cond delay="0"/>
                            </p:stCondLst>
                            <p:childTnLst>
                              <p:par>
                                <p:cTn id="26" presetID="22" presetClass="entr" presetSubtype="8" fill="hold" grpId="0" nodeType="after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wipe(left)">
                                      <p:cBhvr>
                                        <p:cTn id="28" dur="500"/>
                                        <p:tgtEl>
                                          <p:spTgt spid="37"/>
                                        </p:tgtEl>
                                      </p:cBhvr>
                                    </p:animEffect>
                                  </p:childTnLst>
                                </p:cTn>
                              </p:par>
                            </p:childTnLst>
                          </p:cTn>
                        </p:par>
                        <p:par>
                          <p:cTn id="29" fill="hold">
                            <p:stCondLst>
                              <p:cond delay="500"/>
                            </p:stCondLst>
                            <p:childTnLst>
                              <p:par>
                                <p:cTn id="30" presetID="22" presetClass="entr" presetSubtype="4" fill="hold" grpId="0" nodeType="afterEffect">
                                  <p:stCondLst>
                                    <p:cond delay="0"/>
                                  </p:stCondLst>
                                  <p:childTnLst>
                                    <p:set>
                                      <p:cBhvr>
                                        <p:cTn id="31" dur="1" fill="hold">
                                          <p:stCondLst>
                                            <p:cond delay="0"/>
                                          </p:stCondLst>
                                        </p:cTn>
                                        <p:tgtEl>
                                          <p:spTgt spid="47"/>
                                        </p:tgtEl>
                                        <p:attrNameLst>
                                          <p:attrName>style.visibility</p:attrName>
                                        </p:attrNameLst>
                                      </p:cBhvr>
                                      <p:to>
                                        <p:strVal val="visible"/>
                                      </p:to>
                                    </p:set>
                                    <p:animEffect transition="in" filter="wipe(down)">
                                      <p:cBhvr>
                                        <p:cTn id="32" dur="500"/>
                                        <p:tgtEl>
                                          <p:spTgt spid="4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56"/>
                                        </p:tgtEl>
                                        <p:attrNameLst>
                                          <p:attrName>style.visibility</p:attrName>
                                        </p:attrNameLst>
                                      </p:cBhvr>
                                      <p:to>
                                        <p:strVal val="visible"/>
                                      </p:to>
                                    </p:set>
                                    <p:animEffect transition="in" filter="wipe(left)">
                                      <p:cBhvr>
                                        <p:cTn id="37" dur="500"/>
                                        <p:tgtEl>
                                          <p:spTgt spid="56"/>
                                        </p:tgtEl>
                                      </p:cBhvr>
                                    </p:animEffect>
                                  </p:childTnLst>
                                </p:cTn>
                              </p:par>
                              <p:par>
                                <p:cTn id="38" presetID="1" presetClass="exit" presetSubtype="0" fill="hold" grpId="1" nodeType="withEffect">
                                  <p:stCondLst>
                                    <p:cond delay="0"/>
                                  </p:stCondLst>
                                  <p:childTnLst>
                                    <p:set>
                                      <p:cBhvr>
                                        <p:cTn id="39" dur="1" fill="hold">
                                          <p:stCondLst>
                                            <p:cond delay="0"/>
                                          </p:stCondLst>
                                        </p:cTn>
                                        <p:tgtEl>
                                          <p:spTgt spid="36"/>
                                        </p:tgtEl>
                                        <p:attrNameLst>
                                          <p:attrName>style.visibility</p:attrName>
                                        </p:attrNameLst>
                                      </p:cBhvr>
                                      <p:to>
                                        <p:strVal val="hidden"/>
                                      </p:to>
                                    </p:set>
                                  </p:childTnLst>
                                </p:cTn>
                              </p:par>
                            </p:childTnLst>
                          </p:cTn>
                        </p:par>
                        <p:par>
                          <p:cTn id="40" fill="hold">
                            <p:stCondLst>
                              <p:cond delay="500"/>
                            </p:stCondLst>
                            <p:childTnLst>
                              <p:par>
                                <p:cTn id="41" presetID="22" presetClass="entr" presetSubtype="1" fill="hold"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wipe(up)">
                                      <p:cBhvr>
                                        <p:cTn id="43" dur="500"/>
                                        <p:tgtEl>
                                          <p:spTgt spid="9"/>
                                        </p:tgtEl>
                                      </p:cBhvr>
                                    </p:animEffect>
                                  </p:childTnLst>
                                </p:cTn>
                              </p:par>
                            </p:childTnLst>
                          </p:cTn>
                        </p:par>
                        <p:par>
                          <p:cTn id="44" fill="hold">
                            <p:stCondLst>
                              <p:cond delay="1000"/>
                            </p:stCondLst>
                            <p:childTnLst>
                              <p:par>
                                <p:cTn id="45" presetID="22" presetClass="entr" presetSubtype="1" fill="hold" grpId="0" nodeType="after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wipe(up)">
                                      <p:cBhvr>
                                        <p:cTn id="47" dur="500"/>
                                        <p:tgtEl>
                                          <p:spTgt spid="38"/>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53"/>
                                        </p:tgtEl>
                                        <p:attrNameLst>
                                          <p:attrName>style.visibility</p:attrName>
                                        </p:attrNameLst>
                                      </p:cBhvr>
                                      <p:to>
                                        <p:strVal val="visible"/>
                                      </p:to>
                                    </p:set>
                                    <p:animEffect transition="in" filter="wipe(left)">
                                      <p:cBhvr>
                                        <p:cTn id="52" dur="500"/>
                                        <p:tgtEl>
                                          <p:spTgt spid="53"/>
                                        </p:tgtEl>
                                      </p:cBhvr>
                                    </p:animEffect>
                                  </p:childTnLst>
                                </p:cTn>
                              </p:par>
                              <p:par>
                                <p:cTn id="53" presetID="22" presetClass="entr" presetSubtype="1" fill="hold" grpId="0" nodeType="with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wipe(up)">
                                      <p:cBhvr>
                                        <p:cTn id="55" dur="500"/>
                                        <p:tgtEl>
                                          <p:spTgt spid="8"/>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48"/>
                                        </p:tgtEl>
                                        <p:attrNameLst>
                                          <p:attrName>style.visibility</p:attrName>
                                        </p:attrNameLst>
                                      </p:cBhvr>
                                      <p:to>
                                        <p:strVal val="visible"/>
                                      </p:to>
                                    </p:set>
                                    <p:animEffect transition="in" filter="wipe(left)">
                                      <p:cBhvr>
                                        <p:cTn id="58" dur="500"/>
                                        <p:tgtEl>
                                          <p:spTgt spid="48"/>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1" fill="hold" grpId="0" nodeType="clickEffect">
                                  <p:stCondLst>
                                    <p:cond delay="0"/>
                                  </p:stCondLst>
                                  <p:childTnLst>
                                    <p:set>
                                      <p:cBhvr>
                                        <p:cTn id="62" dur="1" fill="hold">
                                          <p:stCondLst>
                                            <p:cond delay="0"/>
                                          </p:stCondLst>
                                        </p:cTn>
                                        <p:tgtEl>
                                          <p:spTgt spid="6"/>
                                        </p:tgtEl>
                                        <p:attrNameLst>
                                          <p:attrName>style.visibility</p:attrName>
                                        </p:attrNameLst>
                                      </p:cBhvr>
                                      <p:to>
                                        <p:strVal val="visible"/>
                                      </p:to>
                                    </p:set>
                                    <p:animEffect transition="in" filter="wipe(up)">
                                      <p:cBhvr>
                                        <p:cTn id="63" dur="500"/>
                                        <p:tgtEl>
                                          <p:spTgt spid="6"/>
                                        </p:tgtEl>
                                      </p:cBhvr>
                                    </p:animEffect>
                                  </p:childTnLst>
                                </p:cTn>
                              </p:par>
                            </p:childTnLst>
                          </p:cTn>
                        </p:par>
                        <p:par>
                          <p:cTn id="64" fill="hold">
                            <p:stCondLst>
                              <p:cond delay="500"/>
                            </p:stCondLst>
                            <p:childTnLst>
                              <p:par>
                                <p:cTn id="65" presetID="22" presetClass="entr" presetSubtype="1" fill="hold" grpId="0" nodeType="afterEffect">
                                  <p:stCondLst>
                                    <p:cond delay="0"/>
                                  </p:stCondLst>
                                  <p:childTnLst>
                                    <p:set>
                                      <p:cBhvr>
                                        <p:cTn id="66" dur="1" fill="hold">
                                          <p:stCondLst>
                                            <p:cond delay="0"/>
                                          </p:stCondLst>
                                        </p:cTn>
                                        <p:tgtEl>
                                          <p:spTgt spid="50"/>
                                        </p:tgtEl>
                                        <p:attrNameLst>
                                          <p:attrName>style.visibility</p:attrName>
                                        </p:attrNameLst>
                                      </p:cBhvr>
                                      <p:to>
                                        <p:strVal val="visible"/>
                                      </p:to>
                                    </p:set>
                                    <p:animEffect transition="in" filter="wipe(up)">
                                      <p:cBhvr>
                                        <p:cTn id="67" dur="500"/>
                                        <p:tgtEl>
                                          <p:spTgt spid="50"/>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51"/>
                                        </p:tgtEl>
                                        <p:attrNameLst>
                                          <p:attrName>style.visibility</p:attrName>
                                        </p:attrNameLst>
                                      </p:cBhvr>
                                      <p:to>
                                        <p:strVal val="visible"/>
                                      </p:to>
                                    </p:set>
                                    <p:animEffect transition="in" filter="wipe(left)">
                                      <p:cBhvr>
                                        <p:cTn id="70" dur="500"/>
                                        <p:tgtEl>
                                          <p:spTgt spid="51"/>
                                        </p:tgtEl>
                                      </p:cBhvr>
                                    </p:animEffect>
                                  </p:childTnLst>
                                </p:cTn>
                              </p:par>
                            </p:childTnLst>
                          </p:cTn>
                        </p:par>
                        <p:par>
                          <p:cTn id="71" fill="hold">
                            <p:stCondLst>
                              <p:cond delay="1000"/>
                            </p:stCondLst>
                            <p:childTnLst>
                              <p:par>
                                <p:cTn id="72" presetID="22" presetClass="entr" presetSubtype="8" fill="hold" grpId="0" nodeType="afterEffect">
                                  <p:stCondLst>
                                    <p:cond delay="0"/>
                                  </p:stCondLst>
                                  <p:childTnLst>
                                    <p:set>
                                      <p:cBhvr>
                                        <p:cTn id="73" dur="1" fill="hold">
                                          <p:stCondLst>
                                            <p:cond delay="0"/>
                                          </p:stCondLst>
                                        </p:cTn>
                                        <p:tgtEl>
                                          <p:spTgt spid="52"/>
                                        </p:tgtEl>
                                        <p:attrNameLst>
                                          <p:attrName>style.visibility</p:attrName>
                                        </p:attrNameLst>
                                      </p:cBhvr>
                                      <p:to>
                                        <p:strVal val="visible"/>
                                      </p:to>
                                    </p:set>
                                    <p:animEffect transition="in" filter="wipe(left)">
                                      <p:cBhvr>
                                        <p:cTn id="74"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35" grpId="0"/>
      <p:bldP spid="36" grpId="0" animBg="1"/>
      <p:bldP spid="36" grpId="1" animBg="1"/>
      <p:bldP spid="37" grpId="0"/>
      <p:bldP spid="38" grpId="0" animBg="1"/>
      <p:bldP spid="39" grpId="0"/>
      <p:bldP spid="47" grpId="0" animBg="1"/>
      <p:bldP spid="48" grpId="0"/>
      <p:bldP spid="50" grpId="0" animBg="1"/>
      <p:bldP spid="51" grpId="0"/>
      <p:bldP spid="52" grpId="0"/>
      <p:bldP spid="53" grpId="0"/>
      <p:bldP spid="54" grpId="0"/>
      <p:bldP spid="5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3"/>
          <p:cNvSpPr>
            <a:spLocks noChangeArrowheads="1"/>
          </p:cNvSpPr>
          <p:nvPr/>
        </p:nvSpPr>
        <p:spPr bwMode="auto">
          <a:xfrm>
            <a:off x="457200" y="1905000"/>
            <a:ext cx="772969" cy="369332"/>
          </a:xfrm>
          <a:prstGeom prst="rect">
            <a:avLst/>
          </a:prstGeom>
          <a:noFill/>
          <a:ln w="9525" algn="ctr">
            <a:noFill/>
            <a:miter lim="800000"/>
            <a:headEnd/>
            <a:tailEnd/>
          </a:ln>
          <a:effectLst/>
        </p:spPr>
        <p:txBody>
          <a:bodyPr wrap="none">
            <a:spAutoFit/>
          </a:bodyPr>
          <a:lstStyle/>
          <a:p>
            <a:pPr algn="l">
              <a:defRPr/>
            </a:pPr>
            <a:r>
              <a:rPr lang="en-US" altLang="zh-TW" u="sng" dirty="0">
                <a:solidFill>
                  <a:schemeClr val="hlink"/>
                </a:solidFill>
                <a:effectLst>
                  <a:outerShdw blurRad="38100" dist="38100" dir="2700000" algn="tl">
                    <a:srgbClr val="000000"/>
                  </a:outerShdw>
                </a:effectLst>
              </a:rPr>
              <a:t>Step 4</a:t>
            </a:r>
          </a:p>
        </p:txBody>
      </p:sp>
      <p:sp>
        <p:nvSpPr>
          <p:cNvPr id="57" name="Rectangle 23"/>
          <p:cNvSpPr>
            <a:spLocks noChangeArrowheads="1"/>
          </p:cNvSpPr>
          <p:nvPr/>
        </p:nvSpPr>
        <p:spPr bwMode="auto">
          <a:xfrm>
            <a:off x="2625725" y="3321050"/>
            <a:ext cx="1800225" cy="2016125"/>
          </a:xfrm>
          <a:prstGeom prst="rect">
            <a:avLst/>
          </a:prstGeom>
          <a:noFill/>
          <a:ln w="28575" algn="ctr">
            <a:solidFill>
              <a:schemeClr val="hlink"/>
            </a:solidFill>
            <a:miter lim="800000"/>
            <a:headEnd/>
            <a:tailEnd/>
          </a:ln>
        </p:spPr>
        <p:txBody>
          <a:bodyPr wrap="none" anchor="ctr">
            <a:spAutoFit/>
          </a:bodyPr>
          <a:lstStyle/>
          <a:p>
            <a:endParaRPr lang="zh-TW" altLang="en-US"/>
          </a:p>
        </p:txBody>
      </p:sp>
      <p:sp>
        <p:nvSpPr>
          <p:cNvPr id="58" name="Rectangle 24"/>
          <p:cNvSpPr>
            <a:spLocks noChangeArrowheads="1"/>
          </p:cNvSpPr>
          <p:nvPr/>
        </p:nvSpPr>
        <p:spPr bwMode="auto">
          <a:xfrm>
            <a:off x="4606925" y="3321050"/>
            <a:ext cx="1800225" cy="2016125"/>
          </a:xfrm>
          <a:prstGeom prst="rect">
            <a:avLst/>
          </a:prstGeom>
          <a:noFill/>
          <a:ln w="28575" algn="ctr">
            <a:solidFill>
              <a:schemeClr val="hlink"/>
            </a:solidFill>
            <a:miter lim="800000"/>
            <a:headEnd/>
            <a:tailEnd/>
          </a:ln>
        </p:spPr>
        <p:txBody>
          <a:bodyPr wrap="none" anchor="ctr">
            <a:spAutoFit/>
          </a:bodyPr>
          <a:lstStyle/>
          <a:p>
            <a:endParaRPr lang="zh-TW" altLang="en-US"/>
          </a:p>
        </p:txBody>
      </p:sp>
      <p:sp>
        <p:nvSpPr>
          <p:cNvPr id="59" name="Rectangle 25"/>
          <p:cNvSpPr>
            <a:spLocks noChangeArrowheads="1"/>
          </p:cNvSpPr>
          <p:nvPr/>
        </p:nvSpPr>
        <p:spPr bwMode="auto">
          <a:xfrm>
            <a:off x="2663825" y="3357563"/>
            <a:ext cx="220663" cy="244475"/>
          </a:xfrm>
          <a:prstGeom prst="rect">
            <a:avLst/>
          </a:prstGeom>
          <a:noFill/>
          <a:ln w="9525">
            <a:noFill/>
            <a:miter lim="800000"/>
            <a:headEnd/>
            <a:tailEnd/>
          </a:ln>
        </p:spPr>
        <p:txBody>
          <a:bodyPr wrap="none" lIns="0" tIns="0" rIns="0" bIns="0">
            <a:spAutoFit/>
          </a:bodyPr>
          <a:lstStyle/>
          <a:p>
            <a:r>
              <a:rPr lang="en-US" altLang="zh-TW" sz="1600" b="1">
                <a:solidFill>
                  <a:schemeClr val="hlink"/>
                </a:solidFill>
                <a:latin typeface="Arial" charset="0"/>
              </a:rPr>
              <a:t>S</a:t>
            </a:r>
            <a:r>
              <a:rPr lang="en-US" altLang="zh-TW" sz="1600" b="1" baseline="-25000">
                <a:solidFill>
                  <a:schemeClr val="hlink"/>
                </a:solidFill>
                <a:latin typeface="Arial" charset="0"/>
              </a:rPr>
              <a:t>L</a:t>
            </a:r>
            <a:endParaRPr lang="en-US" altLang="zh-TW" sz="1600" b="1" baseline="-25000">
              <a:solidFill>
                <a:schemeClr val="hlink"/>
              </a:solidFill>
            </a:endParaRPr>
          </a:p>
        </p:txBody>
      </p:sp>
      <p:sp>
        <p:nvSpPr>
          <p:cNvPr id="60" name="Rectangle 26"/>
          <p:cNvSpPr>
            <a:spLocks noChangeArrowheads="1"/>
          </p:cNvSpPr>
          <p:nvPr/>
        </p:nvSpPr>
        <p:spPr bwMode="auto">
          <a:xfrm>
            <a:off x="6110288" y="3357563"/>
            <a:ext cx="236537" cy="244475"/>
          </a:xfrm>
          <a:prstGeom prst="rect">
            <a:avLst/>
          </a:prstGeom>
          <a:noFill/>
          <a:ln w="9525">
            <a:noFill/>
            <a:miter lim="800000"/>
            <a:headEnd/>
            <a:tailEnd/>
          </a:ln>
        </p:spPr>
        <p:txBody>
          <a:bodyPr wrap="none" lIns="0" tIns="0" rIns="0" bIns="0">
            <a:spAutoFit/>
          </a:bodyPr>
          <a:lstStyle/>
          <a:p>
            <a:r>
              <a:rPr lang="en-US" altLang="zh-TW" sz="1600" b="1">
                <a:solidFill>
                  <a:schemeClr val="hlink"/>
                </a:solidFill>
                <a:latin typeface="Arial" charset="0"/>
              </a:rPr>
              <a:t>S</a:t>
            </a:r>
            <a:r>
              <a:rPr lang="en-US" altLang="zh-TW" sz="1600" b="1" baseline="-25000">
                <a:solidFill>
                  <a:schemeClr val="hlink"/>
                </a:solidFill>
                <a:latin typeface="Arial" charset="0"/>
              </a:rPr>
              <a:t>R</a:t>
            </a:r>
            <a:endParaRPr lang="en-US" altLang="zh-TW" sz="1600" b="1" baseline="-25000">
              <a:solidFill>
                <a:schemeClr val="hlink"/>
              </a:solidFill>
            </a:endParaRPr>
          </a:p>
        </p:txBody>
      </p:sp>
      <p:sp>
        <p:nvSpPr>
          <p:cNvPr id="61" name="Line 27"/>
          <p:cNvSpPr>
            <a:spLocks noChangeShapeType="1"/>
          </p:cNvSpPr>
          <p:nvPr/>
        </p:nvSpPr>
        <p:spPr bwMode="auto">
          <a:xfrm>
            <a:off x="3529013" y="3330575"/>
            <a:ext cx="1587" cy="2114550"/>
          </a:xfrm>
          <a:prstGeom prst="line">
            <a:avLst/>
          </a:prstGeom>
          <a:noFill/>
          <a:ln w="28575">
            <a:solidFill>
              <a:srgbClr val="FF3300"/>
            </a:solidFill>
            <a:round/>
            <a:headEnd/>
            <a:tailEnd/>
          </a:ln>
        </p:spPr>
        <p:txBody>
          <a:bodyPr>
            <a:spAutoFit/>
          </a:bodyPr>
          <a:lstStyle/>
          <a:p>
            <a:endParaRPr lang="zh-TW" altLang="en-US"/>
          </a:p>
        </p:txBody>
      </p:sp>
      <p:sp>
        <p:nvSpPr>
          <p:cNvPr id="62" name="Rectangle 28"/>
          <p:cNvSpPr>
            <a:spLocks noChangeArrowheads="1"/>
          </p:cNvSpPr>
          <p:nvPr/>
        </p:nvSpPr>
        <p:spPr bwMode="auto">
          <a:xfrm>
            <a:off x="3470275" y="3068638"/>
            <a:ext cx="123825" cy="244475"/>
          </a:xfrm>
          <a:prstGeom prst="rect">
            <a:avLst/>
          </a:prstGeom>
          <a:noFill/>
          <a:ln w="9525">
            <a:noFill/>
            <a:miter lim="800000"/>
            <a:headEnd/>
            <a:tailEnd/>
          </a:ln>
        </p:spPr>
        <p:txBody>
          <a:bodyPr wrap="none" lIns="0" tIns="0" rIns="0" bIns="0">
            <a:spAutoFit/>
          </a:bodyPr>
          <a:lstStyle/>
          <a:p>
            <a:r>
              <a:rPr lang="en-US" altLang="zh-TW" sz="1600" b="1">
                <a:solidFill>
                  <a:srgbClr val="FF3300"/>
                </a:solidFill>
                <a:latin typeface="Arial" charset="0"/>
              </a:rPr>
              <a:t>L</a:t>
            </a:r>
            <a:endParaRPr lang="en-US" altLang="zh-TW" sz="1600" b="1">
              <a:solidFill>
                <a:srgbClr val="FF3300"/>
              </a:solidFill>
            </a:endParaRPr>
          </a:p>
        </p:txBody>
      </p:sp>
      <p:sp>
        <p:nvSpPr>
          <p:cNvPr id="63" name="Line 29"/>
          <p:cNvSpPr>
            <a:spLocks noChangeShapeType="1"/>
          </p:cNvSpPr>
          <p:nvPr/>
        </p:nvSpPr>
        <p:spPr bwMode="auto">
          <a:xfrm>
            <a:off x="5508625" y="3330575"/>
            <a:ext cx="1588" cy="2114550"/>
          </a:xfrm>
          <a:prstGeom prst="line">
            <a:avLst/>
          </a:prstGeom>
          <a:noFill/>
          <a:ln w="28575">
            <a:solidFill>
              <a:srgbClr val="FF3300"/>
            </a:solidFill>
            <a:round/>
            <a:headEnd/>
            <a:tailEnd/>
          </a:ln>
        </p:spPr>
        <p:txBody>
          <a:bodyPr>
            <a:spAutoFit/>
          </a:bodyPr>
          <a:lstStyle/>
          <a:p>
            <a:endParaRPr lang="zh-TW" altLang="en-US"/>
          </a:p>
        </p:txBody>
      </p:sp>
      <p:sp>
        <p:nvSpPr>
          <p:cNvPr id="64" name="Rectangle 30"/>
          <p:cNvSpPr>
            <a:spLocks noChangeArrowheads="1"/>
          </p:cNvSpPr>
          <p:nvPr/>
        </p:nvSpPr>
        <p:spPr bwMode="auto">
          <a:xfrm>
            <a:off x="5456238" y="3068638"/>
            <a:ext cx="123825" cy="244475"/>
          </a:xfrm>
          <a:prstGeom prst="rect">
            <a:avLst/>
          </a:prstGeom>
          <a:noFill/>
          <a:ln w="9525">
            <a:noFill/>
            <a:miter lim="800000"/>
            <a:headEnd/>
            <a:tailEnd/>
          </a:ln>
        </p:spPr>
        <p:txBody>
          <a:bodyPr wrap="none" lIns="0" tIns="0" rIns="0" bIns="0">
            <a:spAutoFit/>
          </a:bodyPr>
          <a:lstStyle/>
          <a:p>
            <a:r>
              <a:rPr lang="en-US" altLang="zh-TW" sz="1600" b="1">
                <a:solidFill>
                  <a:srgbClr val="FF3300"/>
                </a:solidFill>
                <a:latin typeface="Arial" charset="0"/>
              </a:rPr>
              <a:t>L</a:t>
            </a:r>
            <a:endParaRPr lang="en-US" altLang="zh-TW" sz="1600" b="1">
              <a:solidFill>
                <a:srgbClr val="FF3300"/>
              </a:solidFill>
            </a:endParaRPr>
          </a:p>
        </p:txBody>
      </p:sp>
      <p:sp>
        <p:nvSpPr>
          <p:cNvPr id="65" name="Rectangle 31"/>
          <p:cNvSpPr>
            <a:spLocks noChangeArrowheads="1"/>
          </p:cNvSpPr>
          <p:nvPr/>
        </p:nvSpPr>
        <p:spPr bwMode="auto">
          <a:xfrm>
            <a:off x="2628900" y="3321050"/>
            <a:ext cx="827088" cy="2016125"/>
          </a:xfrm>
          <a:prstGeom prst="rect">
            <a:avLst/>
          </a:prstGeom>
          <a:noFill/>
          <a:ln w="28575" algn="ctr">
            <a:solidFill>
              <a:schemeClr val="hlink"/>
            </a:solidFill>
            <a:miter lim="800000"/>
            <a:headEnd/>
            <a:tailEnd/>
          </a:ln>
        </p:spPr>
        <p:txBody>
          <a:bodyPr anchor="ctr">
            <a:spAutoFit/>
          </a:bodyPr>
          <a:lstStyle/>
          <a:p>
            <a:endParaRPr lang="zh-TW" altLang="en-US"/>
          </a:p>
        </p:txBody>
      </p:sp>
      <p:sp>
        <p:nvSpPr>
          <p:cNvPr id="66" name="Rectangle 32"/>
          <p:cNvSpPr>
            <a:spLocks noChangeArrowheads="1"/>
          </p:cNvSpPr>
          <p:nvPr/>
        </p:nvSpPr>
        <p:spPr bwMode="auto">
          <a:xfrm>
            <a:off x="3602038" y="3321050"/>
            <a:ext cx="827087" cy="2016125"/>
          </a:xfrm>
          <a:prstGeom prst="rect">
            <a:avLst/>
          </a:prstGeom>
          <a:noFill/>
          <a:ln w="28575" algn="ctr">
            <a:solidFill>
              <a:schemeClr val="hlink"/>
            </a:solidFill>
            <a:miter lim="800000"/>
            <a:headEnd/>
            <a:tailEnd/>
          </a:ln>
        </p:spPr>
        <p:txBody>
          <a:bodyPr anchor="ctr">
            <a:spAutoFit/>
          </a:bodyPr>
          <a:lstStyle/>
          <a:p>
            <a:endParaRPr lang="zh-TW" altLang="en-US"/>
          </a:p>
        </p:txBody>
      </p:sp>
      <p:sp>
        <p:nvSpPr>
          <p:cNvPr id="67" name="Rectangle 33"/>
          <p:cNvSpPr>
            <a:spLocks noChangeArrowheads="1"/>
          </p:cNvSpPr>
          <p:nvPr/>
        </p:nvSpPr>
        <p:spPr bwMode="auto">
          <a:xfrm>
            <a:off x="4606925" y="3321050"/>
            <a:ext cx="827088" cy="2016125"/>
          </a:xfrm>
          <a:prstGeom prst="rect">
            <a:avLst/>
          </a:prstGeom>
          <a:noFill/>
          <a:ln w="28575" algn="ctr">
            <a:solidFill>
              <a:schemeClr val="hlink"/>
            </a:solidFill>
            <a:miter lim="800000"/>
            <a:headEnd/>
            <a:tailEnd/>
          </a:ln>
        </p:spPr>
        <p:txBody>
          <a:bodyPr anchor="ctr">
            <a:spAutoFit/>
          </a:bodyPr>
          <a:lstStyle/>
          <a:p>
            <a:endParaRPr lang="zh-TW" altLang="en-US"/>
          </a:p>
        </p:txBody>
      </p:sp>
      <p:sp>
        <p:nvSpPr>
          <p:cNvPr id="68" name="Rectangle 34"/>
          <p:cNvSpPr>
            <a:spLocks noChangeArrowheads="1"/>
          </p:cNvSpPr>
          <p:nvPr/>
        </p:nvSpPr>
        <p:spPr bwMode="auto">
          <a:xfrm>
            <a:off x="5580063" y="3321050"/>
            <a:ext cx="827087" cy="2016125"/>
          </a:xfrm>
          <a:prstGeom prst="rect">
            <a:avLst/>
          </a:prstGeom>
          <a:noFill/>
          <a:ln w="28575" algn="ctr">
            <a:solidFill>
              <a:schemeClr val="hlink"/>
            </a:solidFill>
            <a:miter lim="800000"/>
            <a:headEnd/>
            <a:tailEnd/>
          </a:ln>
        </p:spPr>
        <p:txBody>
          <a:bodyPr anchor="ctr">
            <a:spAutoFit/>
          </a:bodyPr>
          <a:lstStyle/>
          <a:p>
            <a:endParaRPr lang="zh-TW" altLang="en-US"/>
          </a:p>
        </p:txBody>
      </p:sp>
      <p:grpSp>
        <p:nvGrpSpPr>
          <p:cNvPr id="70" name="Group 86"/>
          <p:cNvGrpSpPr>
            <a:grpSpLocks/>
          </p:cNvGrpSpPr>
          <p:nvPr/>
        </p:nvGrpSpPr>
        <p:grpSpPr bwMode="auto">
          <a:xfrm>
            <a:off x="2232025" y="3068638"/>
            <a:ext cx="4841875" cy="2522537"/>
            <a:chOff x="2540" y="2142"/>
            <a:chExt cx="3050" cy="1589"/>
          </a:xfrm>
        </p:grpSpPr>
        <p:sp>
          <p:nvSpPr>
            <p:cNvPr id="71" name="Line 87"/>
            <p:cNvSpPr>
              <a:spLocks noChangeShapeType="1"/>
            </p:cNvSpPr>
            <p:nvPr/>
          </p:nvSpPr>
          <p:spPr bwMode="auto">
            <a:xfrm>
              <a:off x="2653" y="2341"/>
              <a:ext cx="0" cy="1390"/>
            </a:xfrm>
            <a:prstGeom prst="line">
              <a:avLst/>
            </a:prstGeom>
            <a:noFill/>
            <a:ln w="19050" cap="rnd">
              <a:solidFill>
                <a:schemeClr val="tx1"/>
              </a:solidFill>
              <a:round/>
              <a:headEnd type="triangle" w="med" len="med"/>
              <a:tailEnd/>
            </a:ln>
          </p:spPr>
          <p:txBody>
            <a:bodyPr/>
            <a:lstStyle/>
            <a:p>
              <a:endParaRPr lang="zh-TW" altLang="en-US"/>
            </a:p>
          </p:txBody>
        </p:sp>
        <p:sp>
          <p:nvSpPr>
            <p:cNvPr id="72" name="Rectangle 88"/>
            <p:cNvSpPr>
              <a:spLocks noChangeArrowheads="1"/>
            </p:cNvSpPr>
            <p:nvPr/>
          </p:nvSpPr>
          <p:spPr bwMode="auto">
            <a:xfrm>
              <a:off x="2614" y="2142"/>
              <a:ext cx="85" cy="154"/>
            </a:xfrm>
            <a:prstGeom prst="rect">
              <a:avLst/>
            </a:prstGeom>
            <a:noFill/>
            <a:ln w="9525">
              <a:noFill/>
              <a:miter lim="800000"/>
              <a:headEnd/>
              <a:tailEnd/>
            </a:ln>
          </p:spPr>
          <p:txBody>
            <a:bodyPr wrap="none" lIns="0" tIns="0" rIns="0" bIns="0">
              <a:spAutoFit/>
            </a:bodyPr>
            <a:lstStyle/>
            <a:p>
              <a:r>
                <a:rPr lang="en-US" altLang="zh-TW" sz="1600" b="1">
                  <a:latin typeface="Arial" charset="0"/>
                </a:rPr>
                <a:t>Y</a:t>
              </a:r>
              <a:endParaRPr lang="en-US" altLang="zh-TW" sz="1600" b="1"/>
            </a:p>
          </p:txBody>
        </p:sp>
        <p:sp>
          <p:nvSpPr>
            <p:cNvPr id="73" name="Oval 89"/>
            <p:cNvSpPr>
              <a:spLocks noChangeArrowheads="1"/>
            </p:cNvSpPr>
            <p:nvPr/>
          </p:nvSpPr>
          <p:spPr bwMode="auto">
            <a:xfrm>
              <a:off x="2834" y="3021"/>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74" name="Oval 90"/>
            <p:cNvSpPr>
              <a:spLocks noChangeArrowheads="1"/>
            </p:cNvSpPr>
            <p:nvPr/>
          </p:nvSpPr>
          <p:spPr bwMode="auto">
            <a:xfrm>
              <a:off x="3311" y="2817"/>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75" name="Oval 91"/>
            <p:cNvSpPr>
              <a:spLocks noChangeArrowheads="1"/>
            </p:cNvSpPr>
            <p:nvPr/>
          </p:nvSpPr>
          <p:spPr bwMode="auto">
            <a:xfrm>
              <a:off x="3129" y="254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76" name="Oval 92"/>
            <p:cNvSpPr>
              <a:spLocks noChangeArrowheads="1"/>
            </p:cNvSpPr>
            <p:nvPr/>
          </p:nvSpPr>
          <p:spPr bwMode="auto">
            <a:xfrm>
              <a:off x="3651" y="2681"/>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77" name="Line 93"/>
            <p:cNvSpPr>
              <a:spLocks noChangeShapeType="1"/>
            </p:cNvSpPr>
            <p:nvPr/>
          </p:nvSpPr>
          <p:spPr bwMode="auto">
            <a:xfrm>
              <a:off x="2540" y="3634"/>
              <a:ext cx="2919" cy="1"/>
            </a:xfrm>
            <a:prstGeom prst="line">
              <a:avLst/>
            </a:prstGeom>
            <a:noFill/>
            <a:ln w="19050" cap="rnd">
              <a:solidFill>
                <a:schemeClr val="tx1"/>
              </a:solidFill>
              <a:round/>
              <a:headEnd/>
              <a:tailEnd type="triangle" w="med" len="med"/>
            </a:ln>
          </p:spPr>
          <p:txBody>
            <a:bodyPr/>
            <a:lstStyle/>
            <a:p>
              <a:endParaRPr lang="zh-TW" altLang="en-US"/>
            </a:p>
          </p:txBody>
        </p:sp>
        <p:sp>
          <p:nvSpPr>
            <p:cNvPr id="78" name="Rectangle 94"/>
            <p:cNvSpPr>
              <a:spLocks noChangeArrowheads="1"/>
            </p:cNvSpPr>
            <p:nvPr/>
          </p:nvSpPr>
          <p:spPr bwMode="auto">
            <a:xfrm>
              <a:off x="5505" y="3557"/>
              <a:ext cx="85" cy="154"/>
            </a:xfrm>
            <a:prstGeom prst="rect">
              <a:avLst/>
            </a:prstGeom>
            <a:noFill/>
            <a:ln w="9525">
              <a:noFill/>
              <a:miter lim="800000"/>
              <a:headEnd/>
              <a:tailEnd/>
            </a:ln>
          </p:spPr>
          <p:txBody>
            <a:bodyPr wrap="none" lIns="0" tIns="0" rIns="0" bIns="0">
              <a:spAutoFit/>
            </a:bodyPr>
            <a:lstStyle/>
            <a:p>
              <a:r>
                <a:rPr lang="en-US" altLang="zh-TW" sz="1600" b="1">
                  <a:latin typeface="Arial" charset="0"/>
                </a:rPr>
                <a:t>X</a:t>
              </a:r>
              <a:endParaRPr lang="en-US" altLang="zh-TW" sz="1600" b="1"/>
            </a:p>
          </p:txBody>
        </p:sp>
        <p:sp>
          <p:nvSpPr>
            <p:cNvPr id="79" name="Oval 95"/>
            <p:cNvSpPr>
              <a:spLocks noChangeArrowheads="1"/>
            </p:cNvSpPr>
            <p:nvPr/>
          </p:nvSpPr>
          <p:spPr bwMode="auto">
            <a:xfrm>
              <a:off x="3197" y="3135"/>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80" name="Oval 96"/>
            <p:cNvSpPr>
              <a:spLocks noChangeArrowheads="1"/>
            </p:cNvSpPr>
            <p:nvPr/>
          </p:nvSpPr>
          <p:spPr bwMode="auto">
            <a:xfrm>
              <a:off x="2993" y="340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81" name="Oval 97"/>
            <p:cNvSpPr>
              <a:spLocks noChangeArrowheads="1"/>
            </p:cNvSpPr>
            <p:nvPr/>
          </p:nvSpPr>
          <p:spPr bwMode="auto">
            <a:xfrm>
              <a:off x="3333" y="340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82" name="Oval 98"/>
            <p:cNvSpPr>
              <a:spLocks noChangeArrowheads="1"/>
            </p:cNvSpPr>
            <p:nvPr/>
          </p:nvSpPr>
          <p:spPr bwMode="auto">
            <a:xfrm>
              <a:off x="3674" y="347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83" name="Oval 99"/>
            <p:cNvSpPr>
              <a:spLocks noChangeArrowheads="1"/>
            </p:cNvSpPr>
            <p:nvPr/>
          </p:nvSpPr>
          <p:spPr bwMode="auto">
            <a:xfrm>
              <a:off x="4150" y="3293"/>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84" name="Oval 100"/>
            <p:cNvSpPr>
              <a:spLocks noChangeArrowheads="1"/>
            </p:cNvSpPr>
            <p:nvPr/>
          </p:nvSpPr>
          <p:spPr bwMode="auto">
            <a:xfrm>
              <a:off x="4218" y="254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85" name="Oval 101"/>
            <p:cNvSpPr>
              <a:spLocks noChangeArrowheads="1"/>
            </p:cNvSpPr>
            <p:nvPr/>
          </p:nvSpPr>
          <p:spPr bwMode="auto">
            <a:xfrm>
              <a:off x="3469" y="3021"/>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86" name="Oval 102"/>
            <p:cNvSpPr>
              <a:spLocks noChangeArrowheads="1"/>
            </p:cNvSpPr>
            <p:nvPr/>
          </p:nvSpPr>
          <p:spPr bwMode="auto">
            <a:xfrm>
              <a:off x="3832" y="306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87" name="Oval 103"/>
            <p:cNvSpPr>
              <a:spLocks noChangeArrowheads="1"/>
            </p:cNvSpPr>
            <p:nvPr/>
          </p:nvSpPr>
          <p:spPr bwMode="auto">
            <a:xfrm>
              <a:off x="4105" y="2840"/>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88" name="Oval 104"/>
            <p:cNvSpPr>
              <a:spLocks noChangeArrowheads="1"/>
            </p:cNvSpPr>
            <p:nvPr/>
          </p:nvSpPr>
          <p:spPr bwMode="auto">
            <a:xfrm>
              <a:off x="4377" y="322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89" name="Oval 105"/>
            <p:cNvSpPr>
              <a:spLocks noChangeArrowheads="1"/>
            </p:cNvSpPr>
            <p:nvPr/>
          </p:nvSpPr>
          <p:spPr bwMode="auto">
            <a:xfrm>
              <a:off x="4558" y="3430"/>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90" name="Oval 106"/>
            <p:cNvSpPr>
              <a:spLocks noChangeArrowheads="1"/>
            </p:cNvSpPr>
            <p:nvPr/>
          </p:nvSpPr>
          <p:spPr bwMode="auto">
            <a:xfrm>
              <a:off x="4785" y="3203"/>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91" name="Oval 107"/>
            <p:cNvSpPr>
              <a:spLocks noChangeArrowheads="1"/>
            </p:cNvSpPr>
            <p:nvPr/>
          </p:nvSpPr>
          <p:spPr bwMode="auto">
            <a:xfrm>
              <a:off x="4649" y="2976"/>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92" name="Oval 108"/>
            <p:cNvSpPr>
              <a:spLocks noChangeArrowheads="1"/>
            </p:cNvSpPr>
            <p:nvPr/>
          </p:nvSpPr>
          <p:spPr bwMode="auto">
            <a:xfrm>
              <a:off x="4400" y="2681"/>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93" name="Oval 109"/>
            <p:cNvSpPr>
              <a:spLocks noChangeArrowheads="1"/>
            </p:cNvSpPr>
            <p:nvPr/>
          </p:nvSpPr>
          <p:spPr bwMode="auto">
            <a:xfrm>
              <a:off x="4694" y="254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94" name="Oval 110"/>
            <p:cNvSpPr>
              <a:spLocks noChangeArrowheads="1"/>
            </p:cNvSpPr>
            <p:nvPr/>
          </p:nvSpPr>
          <p:spPr bwMode="auto">
            <a:xfrm>
              <a:off x="5080" y="2749"/>
              <a:ext cx="68" cy="68"/>
            </a:xfrm>
            <a:prstGeom prst="ellipse">
              <a:avLst/>
            </a:prstGeom>
            <a:solidFill>
              <a:srgbClr val="0000FF"/>
            </a:solidFill>
            <a:ln w="0">
              <a:solidFill>
                <a:srgbClr val="000000"/>
              </a:solidFill>
              <a:round/>
              <a:headEnd/>
              <a:tailEnd/>
            </a:ln>
          </p:spPr>
          <p:txBody>
            <a:bodyPr/>
            <a:lstStyle/>
            <a:p>
              <a:endParaRPr lang="zh-TW" altLang="en-US"/>
            </a:p>
          </p:txBody>
        </p:sp>
      </p:grpSp>
      <p:sp>
        <p:nvSpPr>
          <p:cNvPr id="3" name="Title 2">
            <a:extLst>
              <a:ext uri="{FF2B5EF4-FFF2-40B4-BE49-F238E27FC236}">
                <a16:creationId xmlns:a16="http://schemas.microsoft.com/office/drawing/2014/main" id="{27CA0067-BA56-C64B-B848-B72057717F53}"/>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102774320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60"/>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wipe(up)">
                                      <p:cBhvr>
                                        <p:cTn id="13" dur="500"/>
                                        <p:tgtEl>
                                          <p:spTgt spid="61"/>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62"/>
                                        </p:tgtEl>
                                        <p:attrNameLst>
                                          <p:attrName>style.visibility</p:attrName>
                                        </p:attrNameLst>
                                      </p:cBhvr>
                                      <p:to>
                                        <p:strVal val="visible"/>
                                      </p:to>
                                    </p:set>
                                    <p:animEffect transition="in" filter="wipe(left)">
                                      <p:cBhvr>
                                        <p:cTn id="16" dur="500"/>
                                        <p:tgtEl>
                                          <p:spTgt spid="62"/>
                                        </p:tgtEl>
                                      </p:cBhvr>
                                    </p:animEffect>
                                  </p:childTnLst>
                                </p:cTn>
                              </p:par>
                            </p:childTnLst>
                          </p:cTn>
                        </p:par>
                        <p:par>
                          <p:cTn id="17" fill="hold">
                            <p:stCondLst>
                              <p:cond delay="500"/>
                            </p:stCondLst>
                            <p:childTnLst>
                              <p:par>
                                <p:cTn id="18" presetID="22" presetClass="exit" presetSubtype="1" fill="hold" grpId="0" nodeType="afterEffect">
                                  <p:stCondLst>
                                    <p:cond delay="0"/>
                                  </p:stCondLst>
                                  <p:childTnLst>
                                    <p:animEffect transition="out" filter="wipe(up)">
                                      <p:cBhvr>
                                        <p:cTn id="19" dur="500"/>
                                        <p:tgtEl>
                                          <p:spTgt spid="57"/>
                                        </p:tgtEl>
                                      </p:cBhvr>
                                    </p:animEffect>
                                    <p:set>
                                      <p:cBhvr>
                                        <p:cTn id="20" dur="1" fill="hold">
                                          <p:stCondLst>
                                            <p:cond delay="499"/>
                                          </p:stCondLst>
                                        </p:cTn>
                                        <p:tgtEl>
                                          <p:spTgt spid="57"/>
                                        </p:tgtEl>
                                        <p:attrNameLst>
                                          <p:attrName>style.visibility</p:attrName>
                                        </p:attrNameLst>
                                      </p:cBhvr>
                                      <p:to>
                                        <p:strVal val="hidden"/>
                                      </p:to>
                                    </p:set>
                                  </p:childTnLst>
                                </p:cTn>
                              </p:par>
                            </p:childTnLst>
                          </p:cTn>
                        </p:par>
                        <p:par>
                          <p:cTn id="21" fill="hold">
                            <p:stCondLst>
                              <p:cond delay="1000"/>
                            </p:stCondLst>
                            <p:childTnLst>
                              <p:par>
                                <p:cTn id="22" presetID="22" presetClass="entr" presetSubtype="2" fill="hold" grpId="0" nodeType="afterEffect">
                                  <p:stCondLst>
                                    <p:cond delay="0"/>
                                  </p:stCondLst>
                                  <p:childTnLst>
                                    <p:set>
                                      <p:cBhvr>
                                        <p:cTn id="23" dur="1" fill="hold">
                                          <p:stCondLst>
                                            <p:cond delay="0"/>
                                          </p:stCondLst>
                                        </p:cTn>
                                        <p:tgtEl>
                                          <p:spTgt spid="65"/>
                                        </p:tgtEl>
                                        <p:attrNameLst>
                                          <p:attrName>style.visibility</p:attrName>
                                        </p:attrNameLst>
                                      </p:cBhvr>
                                      <p:to>
                                        <p:strVal val="visible"/>
                                      </p:to>
                                    </p:set>
                                    <p:animEffect transition="in" filter="wipe(right)">
                                      <p:cBhvr>
                                        <p:cTn id="24" dur="500"/>
                                        <p:tgtEl>
                                          <p:spTgt spid="65"/>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66"/>
                                        </p:tgtEl>
                                        <p:attrNameLst>
                                          <p:attrName>style.visibility</p:attrName>
                                        </p:attrNameLst>
                                      </p:cBhvr>
                                      <p:to>
                                        <p:strVal val="visible"/>
                                      </p:to>
                                    </p:set>
                                    <p:animEffect transition="in" filter="wipe(left)">
                                      <p:cBhvr>
                                        <p:cTn id="28" dur="500"/>
                                        <p:tgtEl>
                                          <p:spTgt spid="66"/>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grpId="0" nodeType="clickEffect">
                                  <p:stCondLst>
                                    <p:cond delay="0"/>
                                  </p:stCondLst>
                                  <p:childTnLst>
                                    <p:set>
                                      <p:cBhvr>
                                        <p:cTn id="32" dur="1" fill="hold">
                                          <p:stCondLst>
                                            <p:cond delay="0"/>
                                          </p:stCondLst>
                                        </p:cTn>
                                        <p:tgtEl>
                                          <p:spTgt spid="63"/>
                                        </p:tgtEl>
                                        <p:attrNameLst>
                                          <p:attrName>style.visibility</p:attrName>
                                        </p:attrNameLst>
                                      </p:cBhvr>
                                      <p:to>
                                        <p:strVal val="visible"/>
                                      </p:to>
                                    </p:set>
                                    <p:animEffect transition="in" filter="wipe(up)">
                                      <p:cBhvr>
                                        <p:cTn id="33" dur="500"/>
                                        <p:tgtEl>
                                          <p:spTgt spid="63"/>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64"/>
                                        </p:tgtEl>
                                        <p:attrNameLst>
                                          <p:attrName>style.visibility</p:attrName>
                                        </p:attrNameLst>
                                      </p:cBhvr>
                                      <p:to>
                                        <p:strVal val="visible"/>
                                      </p:to>
                                    </p:set>
                                    <p:animEffect transition="in" filter="wipe(left)">
                                      <p:cBhvr>
                                        <p:cTn id="36" dur="500"/>
                                        <p:tgtEl>
                                          <p:spTgt spid="64"/>
                                        </p:tgtEl>
                                      </p:cBhvr>
                                    </p:animEffect>
                                  </p:childTnLst>
                                </p:cTn>
                              </p:par>
                            </p:childTnLst>
                          </p:cTn>
                        </p:par>
                        <p:par>
                          <p:cTn id="37" fill="hold">
                            <p:stCondLst>
                              <p:cond delay="500"/>
                            </p:stCondLst>
                            <p:childTnLst>
                              <p:par>
                                <p:cTn id="38" presetID="22" presetClass="exit" presetSubtype="1" fill="hold" grpId="0" nodeType="afterEffect">
                                  <p:stCondLst>
                                    <p:cond delay="0"/>
                                  </p:stCondLst>
                                  <p:childTnLst>
                                    <p:animEffect transition="out" filter="wipe(up)">
                                      <p:cBhvr>
                                        <p:cTn id="39" dur="500"/>
                                        <p:tgtEl>
                                          <p:spTgt spid="58"/>
                                        </p:tgtEl>
                                      </p:cBhvr>
                                    </p:animEffect>
                                    <p:set>
                                      <p:cBhvr>
                                        <p:cTn id="40" dur="1" fill="hold">
                                          <p:stCondLst>
                                            <p:cond delay="499"/>
                                          </p:stCondLst>
                                        </p:cTn>
                                        <p:tgtEl>
                                          <p:spTgt spid="58"/>
                                        </p:tgtEl>
                                        <p:attrNameLst>
                                          <p:attrName>style.visibility</p:attrName>
                                        </p:attrNameLst>
                                      </p:cBhvr>
                                      <p:to>
                                        <p:strVal val="hidden"/>
                                      </p:to>
                                    </p:set>
                                  </p:childTnLst>
                                </p:cTn>
                              </p:par>
                            </p:childTnLst>
                          </p:cTn>
                        </p:par>
                        <p:par>
                          <p:cTn id="41" fill="hold">
                            <p:stCondLst>
                              <p:cond delay="1000"/>
                            </p:stCondLst>
                            <p:childTnLst>
                              <p:par>
                                <p:cTn id="42" presetID="22" presetClass="entr" presetSubtype="2" fill="hold" grpId="0" nodeType="afterEffect">
                                  <p:stCondLst>
                                    <p:cond delay="0"/>
                                  </p:stCondLst>
                                  <p:childTnLst>
                                    <p:set>
                                      <p:cBhvr>
                                        <p:cTn id="43" dur="1" fill="hold">
                                          <p:stCondLst>
                                            <p:cond delay="0"/>
                                          </p:stCondLst>
                                        </p:cTn>
                                        <p:tgtEl>
                                          <p:spTgt spid="67"/>
                                        </p:tgtEl>
                                        <p:attrNameLst>
                                          <p:attrName>style.visibility</p:attrName>
                                        </p:attrNameLst>
                                      </p:cBhvr>
                                      <p:to>
                                        <p:strVal val="visible"/>
                                      </p:to>
                                    </p:set>
                                    <p:animEffect transition="in" filter="wipe(right)">
                                      <p:cBhvr>
                                        <p:cTn id="44" dur="500"/>
                                        <p:tgtEl>
                                          <p:spTgt spid="67"/>
                                        </p:tgtEl>
                                      </p:cBhvr>
                                    </p:animEffect>
                                  </p:childTnLst>
                                </p:cTn>
                              </p:par>
                            </p:childTnLst>
                          </p:cTn>
                        </p:par>
                        <p:par>
                          <p:cTn id="45" fill="hold">
                            <p:stCondLst>
                              <p:cond delay="1500"/>
                            </p:stCondLst>
                            <p:childTnLst>
                              <p:par>
                                <p:cTn id="46" presetID="22" presetClass="entr" presetSubtype="8" fill="hold" grpId="0" nodeType="afterEffect">
                                  <p:stCondLst>
                                    <p:cond delay="0"/>
                                  </p:stCondLst>
                                  <p:childTnLst>
                                    <p:set>
                                      <p:cBhvr>
                                        <p:cTn id="47" dur="1" fill="hold">
                                          <p:stCondLst>
                                            <p:cond delay="0"/>
                                          </p:stCondLst>
                                        </p:cTn>
                                        <p:tgtEl>
                                          <p:spTgt spid="68"/>
                                        </p:tgtEl>
                                        <p:attrNameLst>
                                          <p:attrName>style.visibility</p:attrName>
                                        </p:attrNameLst>
                                      </p:cBhvr>
                                      <p:to>
                                        <p:strVal val="visible"/>
                                      </p:to>
                                    </p:set>
                                    <p:animEffect transition="in" filter="wipe(left)">
                                      <p:cBhvr>
                                        <p:cTn id="48"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p:bldP spid="60" grpId="0"/>
      <p:bldP spid="61" grpId="0" animBg="1"/>
      <p:bldP spid="62" grpId="0"/>
      <p:bldP spid="63" grpId="0" animBg="1"/>
      <p:bldP spid="64" grpId="0"/>
      <p:bldP spid="65" grpId="0" animBg="1"/>
      <p:bldP spid="66" grpId="0" animBg="1"/>
      <p:bldP spid="67" grpId="0" animBg="1"/>
      <p:bldP spid="6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2"/>
          <p:cNvSpPr>
            <a:spLocks noChangeArrowheads="1"/>
          </p:cNvSpPr>
          <p:nvPr/>
        </p:nvSpPr>
        <p:spPr bwMode="auto">
          <a:xfrm>
            <a:off x="5786438" y="4437063"/>
            <a:ext cx="225425" cy="244475"/>
          </a:xfrm>
          <a:prstGeom prst="rect">
            <a:avLst/>
          </a:prstGeom>
          <a:noFill/>
          <a:ln w="9525">
            <a:noFill/>
            <a:miter lim="800000"/>
            <a:headEnd/>
            <a:tailEnd/>
          </a:ln>
        </p:spPr>
        <p:txBody>
          <a:bodyPr wrap="none" lIns="0" tIns="0" rIns="0" bIns="0">
            <a:spAutoFit/>
          </a:bodyPr>
          <a:lstStyle/>
          <a:p>
            <a:r>
              <a:rPr lang="en-US" altLang="zh-TW" sz="1600" b="1">
                <a:solidFill>
                  <a:srgbClr val="FF3300"/>
                </a:solidFill>
                <a:latin typeface="Arial" charset="0"/>
              </a:rPr>
              <a:t>d</a:t>
            </a:r>
            <a:r>
              <a:rPr lang="en-US" altLang="zh-TW" sz="1600" b="1" baseline="-25000">
                <a:solidFill>
                  <a:srgbClr val="FF3300"/>
                </a:solidFill>
                <a:latin typeface="Arial" charset="0"/>
              </a:rPr>
              <a:t>R</a:t>
            </a:r>
            <a:endParaRPr lang="en-US" altLang="zh-TW" sz="1600" b="1" baseline="-25000">
              <a:solidFill>
                <a:srgbClr val="FF3300"/>
              </a:solidFill>
            </a:endParaRPr>
          </a:p>
        </p:txBody>
      </p:sp>
      <p:sp>
        <p:nvSpPr>
          <p:cNvPr id="44" name="Line 3"/>
          <p:cNvSpPr>
            <a:spLocks noChangeShapeType="1"/>
          </p:cNvSpPr>
          <p:nvPr/>
        </p:nvSpPr>
        <p:spPr bwMode="auto">
          <a:xfrm>
            <a:off x="5616575" y="4437063"/>
            <a:ext cx="227013" cy="360362"/>
          </a:xfrm>
          <a:prstGeom prst="line">
            <a:avLst/>
          </a:prstGeom>
          <a:noFill/>
          <a:ln w="28575">
            <a:solidFill>
              <a:srgbClr val="FF3300"/>
            </a:solidFill>
            <a:round/>
            <a:headEnd/>
            <a:tailEnd/>
          </a:ln>
        </p:spPr>
        <p:txBody>
          <a:bodyPr>
            <a:spAutoFit/>
          </a:bodyPr>
          <a:lstStyle/>
          <a:p>
            <a:endParaRPr lang="zh-TW" altLang="en-US"/>
          </a:p>
        </p:txBody>
      </p:sp>
      <p:sp>
        <p:nvSpPr>
          <p:cNvPr id="45" name="Line 4"/>
          <p:cNvSpPr>
            <a:spLocks noChangeShapeType="1"/>
          </p:cNvSpPr>
          <p:nvPr/>
        </p:nvSpPr>
        <p:spPr bwMode="auto">
          <a:xfrm>
            <a:off x="3503613" y="4184650"/>
            <a:ext cx="252412" cy="323850"/>
          </a:xfrm>
          <a:prstGeom prst="line">
            <a:avLst/>
          </a:prstGeom>
          <a:noFill/>
          <a:ln w="28575">
            <a:solidFill>
              <a:srgbClr val="FF3300"/>
            </a:solidFill>
            <a:round/>
            <a:headEnd/>
            <a:tailEnd/>
          </a:ln>
        </p:spPr>
        <p:txBody>
          <a:bodyPr>
            <a:spAutoFit/>
          </a:bodyPr>
          <a:lstStyle/>
          <a:p>
            <a:endParaRPr lang="zh-TW" altLang="en-US"/>
          </a:p>
        </p:txBody>
      </p:sp>
      <p:sp>
        <p:nvSpPr>
          <p:cNvPr id="46" name="Rectangle 6"/>
          <p:cNvSpPr>
            <a:spLocks noChangeArrowheads="1"/>
          </p:cNvSpPr>
          <p:nvPr/>
        </p:nvSpPr>
        <p:spPr bwMode="auto">
          <a:xfrm>
            <a:off x="457200" y="1905000"/>
            <a:ext cx="1476375" cy="641350"/>
          </a:xfrm>
          <a:prstGeom prst="rect">
            <a:avLst/>
          </a:prstGeom>
          <a:noFill/>
          <a:ln w="9525" algn="ctr">
            <a:noFill/>
            <a:miter lim="800000"/>
            <a:headEnd/>
            <a:tailEnd/>
          </a:ln>
          <a:effectLst/>
        </p:spPr>
        <p:txBody>
          <a:bodyPr wrap="none">
            <a:spAutoFit/>
          </a:bodyPr>
          <a:lstStyle/>
          <a:p>
            <a:pPr algn="l">
              <a:defRPr/>
            </a:pPr>
            <a:r>
              <a:rPr lang="en-US" altLang="zh-TW" u="sng">
                <a:solidFill>
                  <a:schemeClr val="hlink"/>
                </a:solidFill>
                <a:effectLst>
                  <a:outerShdw blurRad="38100" dist="38100" dir="2700000" algn="tl">
                    <a:srgbClr val="000000"/>
                  </a:outerShdw>
                </a:effectLst>
              </a:rPr>
              <a:t>Step 5</a:t>
            </a:r>
          </a:p>
        </p:txBody>
      </p:sp>
      <p:sp>
        <p:nvSpPr>
          <p:cNvPr id="47" name="Rectangle 7"/>
          <p:cNvSpPr>
            <a:spLocks noChangeArrowheads="1"/>
          </p:cNvSpPr>
          <p:nvPr/>
        </p:nvSpPr>
        <p:spPr bwMode="auto">
          <a:xfrm>
            <a:off x="2663825" y="3357563"/>
            <a:ext cx="220663" cy="244475"/>
          </a:xfrm>
          <a:prstGeom prst="rect">
            <a:avLst/>
          </a:prstGeom>
          <a:noFill/>
          <a:ln w="9525">
            <a:noFill/>
            <a:miter lim="800000"/>
            <a:headEnd/>
            <a:tailEnd/>
          </a:ln>
        </p:spPr>
        <p:txBody>
          <a:bodyPr wrap="none" lIns="0" tIns="0" rIns="0" bIns="0">
            <a:spAutoFit/>
          </a:bodyPr>
          <a:lstStyle/>
          <a:p>
            <a:r>
              <a:rPr lang="en-US" altLang="zh-TW" sz="1600" b="1">
                <a:solidFill>
                  <a:schemeClr val="hlink"/>
                </a:solidFill>
                <a:latin typeface="Arial" charset="0"/>
              </a:rPr>
              <a:t>S</a:t>
            </a:r>
            <a:r>
              <a:rPr lang="en-US" altLang="zh-TW" sz="1600" b="1" baseline="-25000">
                <a:solidFill>
                  <a:schemeClr val="hlink"/>
                </a:solidFill>
                <a:latin typeface="Arial" charset="0"/>
              </a:rPr>
              <a:t>L</a:t>
            </a:r>
            <a:endParaRPr lang="en-US" altLang="zh-TW" sz="1600" b="1" baseline="-25000">
              <a:solidFill>
                <a:schemeClr val="hlink"/>
              </a:solidFill>
            </a:endParaRPr>
          </a:p>
        </p:txBody>
      </p:sp>
      <p:sp>
        <p:nvSpPr>
          <p:cNvPr id="48" name="Rectangle 8"/>
          <p:cNvSpPr>
            <a:spLocks noChangeArrowheads="1"/>
          </p:cNvSpPr>
          <p:nvPr/>
        </p:nvSpPr>
        <p:spPr bwMode="auto">
          <a:xfrm>
            <a:off x="6110288" y="3357563"/>
            <a:ext cx="236537" cy="244475"/>
          </a:xfrm>
          <a:prstGeom prst="rect">
            <a:avLst/>
          </a:prstGeom>
          <a:noFill/>
          <a:ln w="9525">
            <a:noFill/>
            <a:miter lim="800000"/>
            <a:headEnd/>
            <a:tailEnd/>
          </a:ln>
        </p:spPr>
        <p:txBody>
          <a:bodyPr wrap="none" lIns="0" tIns="0" rIns="0" bIns="0">
            <a:spAutoFit/>
          </a:bodyPr>
          <a:lstStyle/>
          <a:p>
            <a:r>
              <a:rPr lang="en-US" altLang="zh-TW" sz="1600" b="1">
                <a:solidFill>
                  <a:schemeClr val="hlink"/>
                </a:solidFill>
                <a:latin typeface="Arial" charset="0"/>
              </a:rPr>
              <a:t>S</a:t>
            </a:r>
            <a:r>
              <a:rPr lang="en-US" altLang="zh-TW" sz="1600" b="1" baseline="-25000">
                <a:solidFill>
                  <a:schemeClr val="hlink"/>
                </a:solidFill>
                <a:latin typeface="Arial" charset="0"/>
              </a:rPr>
              <a:t>R</a:t>
            </a:r>
            <a:endParaRPr lang="en-US" altLang="zh-TW" sz="1600" b="1" baseline="-25000">
              <a:solidFill>
                <a:schemeClr val="hlink"/>
              </a:solidFill>
            </a:endParaRPr>
          </a:p>
        </p:txBody>
      </p:sp>
      <p:sp>
        <p:nvSpPr>
          <p:cNvPr id="49" name="Line 9"/>
          <p:cNvSpPr>
            <a:spLocks noChangeShapeType="1"/>
          </p:cNvSpPr>
          <p:nvPr/>
        </p:nvSpPr>
        <p:spPr bwMode="auto">
          <a:xfrm>
            <a:off x="4522788" y="3321050"/>
            <a:ext cx="1587" cy="2114550"/>
          </a:xfrm>
          <a:prstGeom prst="line">
            <a:avLst/>
          </a:prstGeom>
          <a:noFill/>
          <a:ln w="28575">
            <a:solidFill>
              <a:srgbClr val="FF3300"/>
            </a:solidFill>
            <a:round/>
            <a:headEnd/>
            <a:tailEnd/>
          </a:ln>
        </p:spPr>
        <p:txBody>
          <a:bodyPr>
            <a:spAutoFit/>
          </a:bodyPr>
          <a:lstStyle/>
          <a:p>
            <a:endParaRPr lang="zh-TW" altLang="en-US"/>
          </a:p>
        </p:txBody>
      </p:sp>
      <p:sp>
        <p:nvSpPr>
          <p:cNvPr id="50" name="Rectangle 10"/>
          <p:cNvSpPr>
            <a:spLocks noChangeArrowheads="1"/>
          </p:cNvSpPr>
          <p:nvPr/>
        </p:nvSpPr>
        <p:spPr bwMode="auto">
          <a:xfrm>
            <a:off x="4464050" y="3059113"/>
            <a:ext cx="123825" cy="244475"/>
          </a:xfrm>
          <a:prstGeom prst="rect">
            <a:avLst/>
          </a:prstGeom>
          <a:noFill/>
          <a:ln w="9525">
            <a:noFill/>
            <a:miter lim="800000"/>
            <a:headEnd/>
            <a:tailEnd/>
          </a:ln>
        </p:spPr>
        <p:txBody>
          <a:bodyPr wrap="none" lIns="0" tIns="0" rIns="0" bIns="0">
            <a:spAutoFit/>
          </a:bodyPr>
          <a:lstStyle/>
          <a:p>
            <a:r>
              <a:rPr lang="en-US" altLang="zh-TW" sz="1600" b="1">
                <a:solidFill>
                  <a:srgbClr val="FF3300"/>
                </a:solidFill>
                <a:latin typeface="Arial" charset="0"/>
              </a:rPr>
              <a:t>L</a:t>
            </a:r>
            <a:endParaRPr lang="en-US" altLang="zh-TW" sz="1600" b="1">
              <a:solidFill>
                <a:srgbClr val="FF3300"/>
              </a:solidFill>
            </a:endParaRPr>
          </a:p>
        </p:txBody>
      </p:sp>
      <p:grpSp>
        <p:nvGrpSpPr>
          <p:cNvPr id="51" name="Group 12"/>
          <p:cNvGrpSpPr>
            <a:grpSpLocks/>
          </p:cNvGrpSpPr>
          <p:nvPr/>
        </p:nvGrpSpPr>
        <p:grpSpPr bwMode="auto">
          <a:xfrm>
            <a:off x="2232025" y="3067050"/>
            <a:ext cx="4841875" cy="2522538"/>
            <a:chOff x="1406" y="1932"/>
            <a:chExt cx="3050" cy="1589"/>
          </a:xfrm>
        </p:grpSpPr>
        <p:sp>
          <p:nvSpPr>
            <p:cNvPr id="52" name="Line 13"/>
            <p:cNvSpPr>
              <a:spLocks noChangeShapeType="1"/>
            </p:cNvSpPr>
            <p:nvPr/>
          </p:nvSpPr>
          <p:spPr bwMode="auto">
            <a:xfrm>
              <a:off x="1519" y="2131"/>
              <a:ext cx="0" cy="1390"/>
            </a:xfrm>
            <a:prstGeom prst="line">
              <a:avLst/>
            </a:prstGeom>
            <a:noFill/>
            <a:ln w="19050" cap="rnd">
              <a:solidFill>
                <a:schemeClr val="tx1"/>
              </a:solidFill>
              <a:round/>
              <a:headEnd type="triangle" w="med" len="med"/>
              <a:tailEnd/>
            </a:ln>
          </p:spPr>
          <p:txBody>
            <a:bodyPr/>
            <a:lstStyle/>
            <a:p>
              <a:endParaRPr lang="zh-TW" altLang="en-US"/>
            </a:p>
          </p:txBody>
        </p:sp>
        <p:sp>
          <p:nvSpPr>
            <p:cNvPr id="53" name="Rectangle 14"/>
            <p:cNvSpPr>
              <a:spLocks noChangeArrowheads="1"/>
            </p:cNvSpPr>
            <p:nvPr/>
          </p:nvSpPr>
          <p:spPr bwMode="auto">
            <a:xfrm>
              <a:off x="1480" y="1932"/>
              <a:ext cx="85" cy="154"/>
            </a:xfrm>
            <a:prstGeom prst="rect">
              <a:avLst/>
            </a:prstGeom>
            <a:noFill/>
            <a:ln w="9525">
              <a:noFill/>
              <a:miter lim="800000"/>
              <a:headEnd/>
              <a:tailEnd/>
            </a:ln>
          </p:spPr>
          <p:txBody>
            <a:bodyPr wrap="none" lIns="0" tIns="0" rIns="0" bIns="0">
              <a:spAutoFit/>
            </a:bodyPr>
            <a:lstStyle/>
            <a:p>
              <a:r>
                <a:rPr lang="en-US" altLang="zh-TW" sz="1600" b="1">
                  <a:latin typeface="Arial" charset="0"/>
                </a:rPr>
                <a:t>Y</a:t>
              </a:r>
              <a:endParaRPr lang="en-US" altLang="zh-TW" sz="1600" b="1"/>
            </a:p>
          </p:txBody>
        </p:sp>
        <p:sp>
          <p:nvSpPr>
            <p:cNvPr id="54" name="Oval 15"/>
            <p:cNvSpPr>
              <a:spLocks noChangeArrowheads="1"/>
            </p:cNvSpPr>
            <p:nvPr/>
          </p:nvSpPr>
          <p:spPr bwMode="auto">
            <a:xfrm>
              <a:off x="1700" y="2811"/>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56" name="Oval 16"/>
            <p:cNvSpPr>
              <a:spLocks noChangeArrowheads="1"/>
            </p:cNvSpPr>
            <p:nvPr/>
          </p:nvSpPr>
          <p:spPr bwMode="auto">
            <a:xfrm>
              <a:off x="2177" y="2607"/>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70" name="Oval 17"/>
            <p:cNvSpPr>
              <a:spLocks noChangeArrowheads="1"/>
            </p:cNvSpPr>
            <p:nvPr/>
          </p:nvSpPr>
          <p:spPr bwMode="auto">
            <a:xfrm>
              <a:off x="1995" y="233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95" name="Oval 18"/>
            <p:cNvSpPr>
              <a:spLocks noChangeArrowheads="1"/>
            </p:cNvSpPr>
            <p:nvPr/>
          </p:nvSpPr>
          <p:spPr bwMode="auto">
            <a:xfrm>
              <a:off x="2585" y="2471"/>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96" name="Line 19"/>
            <p:cNvSpPr>
              <a:spLocks noChangeShapeType="1"/>
            </p:cNvSpPr>
            <p:nvPr/>
          </p:nvSpPr>
          <p:spPr bwMode="auto">
            <a:xfrm>
              <a:off x="1406" y="3424"/>
              <a:ext cx="2919" cy="1"/>
            </a:xfrm>
            <a:prstGeom prst="line">
              <a:avLst/>
            </a:prstGeom>
            <a:noFill/>
            <a:ln w="19050" cap="rnd">
              <a:solidFill>
                <a:schemeClr val="tx1"/>
              </a:solidFill>
              <a:round/>
              <a:headEnd/>
              <a:tailEnd type="triangle" w="med" len="med"/>
            </a:ln>
          </p:spPr>
          <p:txBody>
            <a:bodyPr/>
            <a:lstStyle/>
            <a:p>
              <a:endParaRPr lang="zh-TW" altLang="en-US"/>
            </a:p>
          </p:txBody>
        </p:sp>
        <p:sp>
          <p:nvSpPr>
            <p:cNvPr id="97" name="Rectangle 20"/>
            <p:cNvSpPr>
              <a:spLocks noChangeArrowheads="1"/>
            </p:cNvSpPr>
            <p:nvPr/>
          </p:nvSpPr>
          <p:spPr bwMode="auto">
            <a:xfrm>
              <a:off x="4371" y="3347"/>
              <a:ext cx="85" cy="154"/>
            </a:xfrm>
            <a:prstGeom prst="rect">
              <a:avLst/>
            </a:prstGeom>
            <a:noFill/>
            <a:ln w="9525">
              <a:noFill/>
              <a:miter lim="800000"/>
              <a:headEnd/>
              <a:tailEnd/>
            </a:ln>
          </p:spPr>
          <p:txBody>
            <a:bodyPr wrap="none" lIns="0" tIns="0" rIns="0" bIns="0">
              <a:spAutoFit/>
            </a:bodyPr>
            <a:lstStyle/>
            <a:p>
              <a:r>
                <a:rPr lang="en-US" altLang="zh-TW" sz="1600" b="1">
                  <a:latin typeface="Arial" charset="0"/>
                </a:rPr>
                <a:t>X</a:t>
              </a:r>
              <a:endParaRPr lang="en-US" altLang="zh-TW" sz="1600" b="1"/>
            </a:p>
          </p:txBody>
        </p:sp>
        <p:sp>
          <p:nvSpPr>
            <p:cNvPr id="98" name="Oval 21"/>
            <p:cNvSpPr>
              <a:spLocks noChangeArrowheads="1"/>
            </p:cNvSpPr>
            <p:nvPr/>
          </p:nvSpPr>
          <p:spPr bwMode="auto">
            <a:xfrm>
              <a:off x="2063" y="2925"/>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99" name="Oval 22"/>
            <p:cNvSpPr>
              <a:spLocks noChangeArrowheads="1"/>
            </p:cNvSpPr>
            <p:nvPr/>
          </p:nvSpPr>
          <p:spPr bwMode="auto">
            <a:xfrm>
              <a:off x="1859" y="319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00" name="Oval 23"/>
            <p:cNvSpPr>
              <a:spLocks noChangeArrowheads="1"/>
            </p:cNvSpPr>
            <p:nvPr/>
          </p:nvSpPr>
          <p:spPr bwMode="auto">
            <a:xfrm>
              <a:off x="2199" y="319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01" name="Oval 24"/>
            <p:cNvSpPr>
              <a:spLocks noChangeArrowheads="1"/>
            </p:cNvSpPr>
            <p:nvPr/>
          </p:nvSpPr>
          <p:spPr bwMode="auto">
            <a:xfrm>
              <a:off x="2608" y="326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02" name="Oval 25"/>
            <p:cNvSpPr>
              <a:spLocks noChangeArrowheads="1"/>
            </p:cNvSpPr>
            <p:nvPr/>
          </p:nvSpPr>
          <p:spPr bwMode="auto">
            <a:xfrm>
              <a:off x="3016" y="3083"/>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03" name="Oval 26"/>
            <p:cNvSpPr>
              <a:spLocks noChangeArrowheads="1"/>
            </p:cNvSpPr>
            <p:nvPr/>
          </p:nvSpPr>
          <p:spPr bwMode="auto">
            <a:xfrm>
              <a:off x="3084" y="233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04" name="Oval 27"/>
            <p:cNvSpPr>
              <a:spLocks noChangeArrowheads="1"/>
            </p:cNvSpPr>
            <p:nvPr/>
          </p:nvSpPr>
          <p:spPr bwMode="auto">
            <a:xfrm>
              <a:off x="2335" y="2811"/>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05" name="Oval 28"/>
            <p:cNvSpPr>
              <a:spLocks noChangeArrowheads="1"/>
            </p:cNvSpPr>
            <p:nvPr/>
          </p:nvSpPr>
          <p:spPr bwMode="auto">
            <a:xfrm>
              <a:off x="2698" y="285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06" name="Oval 29"/>
            <p:cNvSpPr>
              <a:spLocks noChangeArrowheads="1"/>
            </p:cNvSpPr>
            <p:nvPr/>
          </p:nvSpPr>
          <p:spPr bwMode="auto">
            <a:xfrm>
              <a:off x="2971" y="2630"/>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07" name="Oval 30"/>
            <p:cNvSpPr>
              <a:spLocks noChangeArrowheads="1"/>
            </p:cNvSpPr>
            <p:nvPr/>
          </p:nvSpPr>
          <p:spPr bwMode="auto">
            <a:xfrm>
              <a:off x="3243" y="301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08" name="Oval 31"/>
            <p:cNvSpPr>
              <a:spLocks noChangeArrowheads="1"/>
            </p:cNvSpPr>
            <p:nvPr/>
          </p:nvSpPr>
          <p:spPr bwMode="auto">
            <a:xfrm>
              <a:off x="3424" y="3220"/>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09" name="Oval 32"/>
            <p:cNvSpPr>
              <a:spLocks noChangeArrowheads="1"/>
            </p:cNvSpPr>
            <p:nvPr/>
          </p:nvSpPr>
          <p:spPr bwMode="auto">
            <a:xfrm>
              <a:off x="3651" y="2993"/>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10" name="Oval 33"/>
            <p:cNvSpPr>
              <a:spLocks noChangeArrowheads="1"/>
            </p:cNvSpPr>
            <p:nvPr/>
          </p:nvSpPr>
          <p:spPr bwMode="auto">
            <a:xfrm>
              <a:off x="3515" y="2766"/>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11" name="Oval 34"/>
            <p:cNvSpPr>
              <a:spLocks noChangeArrowheads="1"/>
            </p:cNvSpPr>
            <p:nvPr/>
          </p:nvSpPr>
          <p:spPr bwMode="auto">
            <a:xfrm>
              <a:off x="3266" y="2471"/>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12" name="Oval 35"/>
            <p:cNvSpPr>
              <a:spLocks noChangeArrowheads="1"/>
            </p:cNvSpPr>
            <p:nvPr/>
          </p:nvSpPr>
          <p:spPr bwMode="auto">
            <a:xfrm>
              <a:off x="3560" y="233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13" name="Oval 36"/>
            <p:cNvSpPr>
              <a:spLocks noChangeArrowheads="1"/>
            </p:cNvSpPr>
            <p:nvPr/>
          </p:nvSpPr>
          <p:spPr bwMode="auto">
            <a:xfrm>
              <a:off x="3946" y="2539"/>
              <a:ext cx="68" cy="68"/>
            </a:xfrm>
            <a:prstGeom prst="ellipse">
              <a:avLst/>
            </a:prstGeom>
            <a:solidFill>
              <a:srgbClr val="0000FF"/>
            </a:solidFill>
            <a:ln w="0">
              <a:solidFill>
                <a:srgbClr val="000000"/>
              </a:solidFill>
              <a:round/>
              <a:headEnd/>
              <a:tailEnd/>
            </a:ln>
          </p:spPr>
          <p:txBody>
            <a:bodyPr/>
            <a:lstStyle/>
            <a:p>
              <a:endParaRPr lang="zh-TW" altLang="en-US"/>
            </a:p>
          </p:txBody>
        </p:sp>
      </p:grpSp>
      <p:sp>
        <p:nvSpPr>
          <p:cNvPr id="114" name="Rectangle 37"/>
          <p:cNvSpPr>
            <a:spLocks noChangeArrowheads="1"/>
          </p:cNvSpPr>
          <p:nvPr/>
        </p:nvSpPr>
        <p:spPr bwMode="auto">
          <a:xfrm>
            <a:off x="3605213" y="4113213"/>
            <a:ext cx="209550" cy="244475"/>
          </a:xfrm>
          <a:prstGeom prst="rect">
            <a:avLst/>
          </a:prstGeom>
          <a:noFill/>
          <a:ln w="9525">
            <a:noFill/>
            <a:miter lim="800000"/>
            <a:headEnd/>
            <a:tailEnd/>
          </a:ln>
        </p:spPr>
        <p:txBody>
          <a:bodyPr wrap="none" lIns="0" tIns="0" rIns="0" bIns="0">
            <a:spAutoFit/>
          </a:bodyPr>
          <a:lstStyle/>
          <a:p>
            <a:r>
              <a:rPr lang="en-US" altLang="zh-TW" sz="1600" b="1">
                <a:solidFill>
                  <a:srgbClr val="FF3300"/>
                </a:solidFill>
                <a:latin typeface="Arial" charset="0"/>
              </a:rPr>
              <a:t>d</a:t>
            </a:r>
            <a:r>
              <a:rPr lang="en-US" altLang="zh-TW" sz="1600" b="1" baseline="-25000">
                <a:solidFill>
                  <a:srgbClr val="FF3300"/>
                </a:solidFill>
                <a:latin typeface="Arial" charset="0"/>
              </a:rPr>
              <a:t>L</a:t>
            </a:r>
            <a:endParaRPr lang="en-US" altLang="zh-TW" sz="1600" b="1" baseline="-25000">
              <a:solidFill>
                <a:srgbClr val="FF3300"/>
              </a:solidFill>
            </a:endParaRPr>
          </a:p>
        </p:txBody>
      </p:sp>
      <p:sp>
        <p:nvSpPr>
          <p:cNvPr id="115" name="Rectangle 38"/>
          <p:cNvSpPr>
            <a:spLocks noChangeArrowheads="1"/>
          </p:cNvSpPr>
          <p:nvPr/>
        </p:nvSpPr>
        <p:spPr bwMode="auto">
          <a:xfrm>
            <a:off x="5708650" y="5551488"/>
            <a:ext cx="1519238" cy="366712"/>
          </a:xfrm>
          <a:prstGeom prst="rect">
            <a:avLst/>
          </a:prstGeom>
          <a:noFill/>
          <a:ln w="9525" algn="ctr">
            <a:noFill/>
            <a:miter lim="800000"/>
            <a:headEnd/>
            <a:tailEnd/>
          </a:ln>
        </p:spPr>
        <p:txBody>
          <a:bodyPr wrap="none">
            <a:spAutoFit/>
          </a:bodyPr>
          <a:lstStyle/>
          <a:p>
            <a:r>
              <a:rPr lang="en-US" altLang="zh-TW" sz="1800">
                <a:solidFill>
                  <a:schemeClr val="folHlink"/>
                </a:solidFill>
              </a:rPr>
              <a:t>d=min(d</a:t>
            </a:r>
            <a:r>
              <a:rPr lang="en-US" altLang="zh-TW" sz="1800" baseline="-25000">
                <a:solidFill>
                  <a:schemeClr val="folHlink"/>
                </a:solidFill>
              </a:rPr>
              <a:t>L</a:t>
            </a:r>
            <a:r>
              <a:rPr lang="en-US" altLang="zh-TW" sz="1800">
                <a:solidFill>
                  <a:schemeClr val="folHlink"/>
                </a:solidFill>
              </a:rPr>
              <a:t>,d</a:t>
            </a:r>
            <a:r>
              <a:rPr lang="en-US" altLang="zh-TW" sz="1800" baseline="-25000">
                <a:solidFill>
                  <a:schemeClr val="folHlink"/>
                </a:solidFill>
              </a:rPr>
              <a:t>R</a:t>
            </a:r>
            <a:r>
              <a:rPr lang="en-US" altLang="zh-TW" sz="1800">
                <a:solidFill>
                  <a:schemeClr val="folHlink"/>
                </a:solidFill>
              </a:rPr>
              <a:t>)</a:t>
            </a:r>
            <a:endParaRPr lang="en-US" altLang="zh-TW" sz="1800" i="1">
              <a:solidFill>
                <a:schemeClr val="folHlink"/>
              </a:solidFill>
              <a:latin typeface="Times New Roman" pitchFamily="18" charset="0"/>
            </a:endParaRPr>
          </a:p>
        </p:txBody>
      </p:sp>
      <p:sp>
        <p:nvSpPr>
          <p:cNvPr id="116" name="Line 39"/>
          <p:cNvSpPr>
            <a:spLocks noChangeShapeType="1"/>
          </p:cNvSpPr>
          <p:nvPr/>
        </p:nvSpPr>
        <p:spPr bwMode="auto">
          <a:xfrm>
            <a:off x="4032250" y="3141663"/>
            <a:ext cx="0" cy="2303462"/>
          </a:xfrm>
          <a:prstGeom prst="line">
            <a:avLst/>
          </a:prstGeom>
          <a:noFill/>
          <a:ln w="28575">
            <a:solidFill>
              <a:schemeClr val="hlink"/>
            </a:solidFill>
            <a:prstDash val="dash"/>
            <a:round/>
            <a:headEnd/>
            <a:tailEnd/>
          </a:ln>
        </p:spPr>
        <p:txBody>
          <a:bodyPr>
            <a:spAutoFit/>
          </a:bodyPr>
          <a:lstStyle/>
          <a:p>
            <a:endParaRPr lang="zh-TW" altLang="en-US"/>
          </a:p>
        </p:txBody>
      </p:sp>
      <p:sp>
        <p:nvSpPr>
          <p:cNvPr id="117" name="Line 40"/>
          <p:cNvSpPr>
            <a:spLocks noChangeShapeType="1"/>
          </p:cNvSpPr>
          <p:nvPr/>
        </p:nvSpPr>
        <p:spPr bwMode="auto">
          <a:xfrm>
            <a:off x="5040313" y="3141663"/>
            <a:ext cx="0" cy="2303462"/>
          </a:xfrm>
          <a:prstGeom prst="line">
            <a:avLst/>
          </a:prstGeom>
          <a:noFill/>
          <a:ln w="28575">
            <a:solidFill>
              <a:schemeClr val="hlink"/>
            </a:solidFill>
            <a:prstDash val="dash"/>
            <a:round/>
            <a:headEnd/>
            <a:tailEnd/>
          </a:ln>
        </p:spPr>
        <p:txBody>
          <a:bodyPr>
            <a:spAutoFit/>
          </a:bodyPr>
          <a:lstStyle/>
          <a:p>
            <a:endParaRPr lang="zh-TW" altLang="en-US"/>
          </a:p>
        </p:txBody>
      </p:sp>
      <p:sp>
        <p:nvSpPr>
          <p:cNvPr id="118" name="Rectangle 41"/>
          <p:cNvSpPr>
            <a:spLocks noChangeArrowheads="1"/>
          </p:cNvSpPr>
          <p:nvPr/>
        </p:nvSpPr>
        <p:spPr bwMode="auto">
          <a:xfrm>
            <a:off x="3860800" y="5553075"/>
            <a:ext cx="315913" cy="244475"/>
          </a:xfrm>
          <a:prstGeom prst="rect">
            <a:avLst/>
          </a:prstGeom>
          <a:noFill/>
          <a:ln w="9525">
            <a:noFill/>
            <a:miter lim="800000"/>
            <a:headEnd/>
            <a:tailEnd/>
          </a:ln>
        </p:spPr>
        <p:txBody>
          <a:bodyPr wrap="none" lIns="0" tIns="0" rIns="0" bIns="0">
            <a:spAutoFit/>
          </a:bodyPr>
          <a:lstStyle/>
          <a:p>
            <a:r>
              <a:rPr lang="en-US" altLang="zh-TW" sz="1600" b="1">
                <a:solidFill>
                  <a:schemeClr val="hlink"/>
                </a:solidFill>
                <a:latin typeface="Arial" charset="0"/>
              </a:rPr>
              <a:t>L-d</a:t>
            </a:r>
            <a:endParaRPr lang="en-US" altLang="zh-TW" sz="1600" b="1" baseline="-25000">
              <a:solidFill>
                <a:schemeClr val="hlink"/>
              </a:solidFill>
            </a:endParaRPr>
          </a:p>
        </p:txBody>
      </p:sp>
      <p:sp>
        <p:nvSpPr>
          <p:cNvPr id="119" name="Rectangle 42"/>
          <p:cNvSpPr>
            <a:spLocks noChangeArrowheads="1"/>
          </p:cNvSpPr>
          <p:nvPr/>
        </p:nvSpPr>
        <p:spPr bwMode="auto">
          <a:xfrm>
            <a:off x="4833938" y="5553075"/>
            <a:ext cx="366712" cy="244475"/>
          </a:xfrm>
          <a:prstGeom prst="rect">
            <a:avLst/>
          </a:prstGeom>
          <a:noFill/>
          <a:ln w="9525">
            <a:noFill/>
            <a:miter lim="800000"/>
            <a:headEnd/>
            <a:tailEnd/>
          </a:ln>
        </p:spPr>
        <p:txBody>
          <a:bodyPr wrap="none" lIns="0" tIns="0" rIns="0" bIns="0">
            <a:spAutoFit/>
          </a:bodyPr>
          <a:lstStyle/>
          <a:p>
            <a:r>
              <a:rPr lang="en-US" altLang="zh-TW" sz="1600" b="1">
                <a:solidFill>
                  <a:schemeClr val="hlink"/>
                </a:solidFill>
                <a:latin typeface="Arial" charset="0"/>
              </a:rPr>
              <a:t>L+d</a:t>
            </a:r>
            <a:endParaRPr lang="en-US" altLang="zh-TW" sz="1600" b="1" baseline="-25000">
              <a:solidFill>
                <a:schemeClr val="hlink"/>
              </a:solidFill>
            </a:endParaRPr>
          </a:p>
        </p:txBody>
      </p:sp>
      <p:sp>
        <p:nvSpPr>
          <p:cNvPr id="3" name="Title 2">
            <a:extLst>
              <a:ext uri="{FF2B5EF4-FFF2-40B4-BE49-F238E27FC236}">
                <a16:creationId xmlns:a16="http://schemas.microsoft.com/office/drawing/2014/main" id="{AD063FB1-DF98-2040-8EC4-24198CF8C120}"/>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32233074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wipe(up)">
                                      <p:cBhvr>
                                        <p:cTn id="7" dur="500"/>
                                        <p:tgtEl>
                                          <p:spTgt spid="114"/>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wipe(up)">
                                      <p:cBhvr>
                                        <p:cTn id="10" dur="500"/>
                                        <p:tgtEl>
                                          <p:spTgt spid="4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wipe(up)">
                                      <p:cBhvr>
                                        <p:cTn id="15" dur="500"/>
                                        <p:tgtEl>
                                          <p:spTgt spid="43"/>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wipe(up)">
                                      <p:cBhvr>
                                        <p:cTn id="18" dur="500"/>
                                        <p:tgtEl>
                                          <p:spTgt spid="4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15"/>
                                        </p:tgtEl>
                                        <p:attrNameLst>
                                          <p:attrName>style.visibility</p:attrName>
                                        </p:attrNameLst>
                                      </p:cBhvr>
                                      <p:to>
                                        <p:strVal val="visible"/>
                                      </p:to>
                                    </p:set>
                                    <p:animEffect transition="in" filter="wipe(left)">
                                      <p:cBhvr>
                                        <p:cTn id="23" dur="500"/>
                                        <p:tgtEl>
                                          <p:spTgt spid="115"/>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grpId="0" nodeType="clickEffect">
                                  <p:stCondLst>
                                    <p:cond delay="0"/>
                                  </p:stCondLst>
                                  <p:childTnLst>
                                    <p:set>
                                      <p:cBhvr>
                                        <p:cTn id="27" dur="1" fill="hold">
                                          <p:stCondLst>
                                            <p:cond delay="0"/>
                                          </p:stCondLst>
                                        </p:cTn>
                                        <p:tgtEl>
                                          <p:spTgt spid="116"/>
                                        </p:tgtEl>
                                        <p:attrNameLst>
                                          <p:attrName>style.visibility</p:attrName>
                                        </p:attrNameLst>
                                      </p:cBhvr>
                                      <p:to>
                                        <p:strVal val="visible"/>
                                      </p:to>
                                    </p:set>
                                    <p:animEffect transition="in" filter="wipe(up)">
                                      <p:cBhvr>
                                        <p:cTn id="28" dur="500"/>
                                        <p:tgtEl>
                                          <p:spTgt spid="116"/>
                                        </p:tgtEl>
                                      </p:cBhvr>
                                    </p:animEffect>
                                  </p:childTnLst>
                                </p:cTn>
                              </p:par>
                            </p:childTnLst>
                          </p:cTn>
                        </p:par>
                        <p:par>
                          <p:cTn id="29" fill="hold">
                            <p:stCondLst>
                              <p:cond delay="500"/>
                            </p:stCondLst>
                            <p:childTnLst>
                              <p:par>
                                <p:cTn id="30" presetID="22" presetClass="entr" presetSubtype="1" fill="hold" grpId="0" nodeType="afterEffect">
                                  <p:stCondLst>
                                    <p:cond delay="0"/>
                                  </p:stCondLst>
                                  <p:childTnLst>
                                    <p:set>
                                      <p:cBhvr>
                                        <p:cTn id="31" dur="1" fill="hold">
                                          <p:stCondLst>
                                            <p:cond delay="0"/>
                                          </p:stCondLst>
                                        </p:cTn>
                                        <p:tgtEl>
                                          <p:spTgt spid="118"/>
                                        </p:tgtEl>
                                        <p:attrNameLst>
                                          <p:attrName>style.visibility</p:attrName>
                                        </p:attrNameLst>
                                      </p:cBhvr>
                                      <p:to>
                                        <p:strVal val="visible"/>
                                      </p:to>
                                    </p:set>
                                    <p:animEffect transition="in" filter="wipe(up)">
                                      <p:cBhvr>
                                        <p:cTn id="32" dur="500"/>
                                        <p:tgtEl>
                                          <p:spTgt spid="118"/>
                                        </p:tgtEl>
                                      </p:cBhvr>
                                    </p:animEffect>
                                  </p:childTnLst>
                                </p:cTn>
                              </p:par>
                            </p:childTnLst>
                          </p:cTn>
                        </p:par>
                        <p:par>
                          <p:cTn id="33" fill="hold">
                            <p:stCondLst>
                              <p:cond delay="1000"/>
                            </p:stCondLst>
                            <p:childTnLst>
                              <p:par>
                                <p:cTn id="34" presetID="22" presetClass="entr" presetSubtype="1" fill="hold" grpId="0" nodeType="afterEffect">
                                  <p:stCondLst>
                                    <p:cond delay="0"/>
                                  </p:stCondLst>
                                  <p:childTnLst>
                                    <p:set>
                                      <p:cBhvr>
                                        <p:cTn id="35" dur="1" fill="hold">
                                          <p:stCondLst>
                                            <p:cond delay="0"/>
                                          </p:stCondLst>
                                        </p:cTn>
                                        <p:tgtEl>
                                          <p:spTgt spid="117"/>
                                        </p:tgtEl>
                                        <p:attrNameLst>
                                          <p:attrName>style.visibility</p:attrName>
                                        </p:attrNameLst>
                                      </p:cBhvr>
                                      <p:to>
                                        <p:strVal val="visible"/>
                                      </p:to>
                                    </p:set>
                                    <p:animEffect transition="in" filter="wipe(up)">
                                      <p:cBhvr>
                                        <p:cTn id="36" dur="500"/>
                                        <p:tgtEl>
                                          <p:spTgt spid="117"/>
                                        </p:tgtEl>
                                      </p:cBhvr>
                                    </p:animEffect>
                                  </p:childTnLst>
                                </p:cTn>
                              </p:par>
                            </p:childTnLst>
                          </p:cTn>
                        </p:par>
                        <p:par>
                          <p:cTn id="37" fill="hold">
                            <p:stCondLst>
                              <p:cond delay="1500"/>
                            </p:stCondLst>
                            <p:childTnLst>
                              <p:par>
                                <p:cTn id="38" presetID="22" presetClass="entr" presetSubtype="1" fill="hold" grpId="0" nodeType="afterEffect">
                                  <p:stCondLst>
                                    <p:cond delay="0"/>
                                  </p:stCondLst>
                                  <p:childTnLst>
                                    <p:set>
                                      <p:cBhvr>
                                        <p:cTn id="39" dur="1" fill="hold">
                                          <p:stCondLst>
                                            <p:cond delay="0"/>
                                          </p:stCondLst>
                                        </p:cTn>
                                        <p:tgtEl>
                                          <p:spTgt spid="119"/>
                                        </p:tgtEl>
                                        <p:attrNameLst>
                                          <p:attrName>style.visibility</p:attrName>
                                        </p:attrNameLst>
                                      </p:cBhvr>
                                      <p:to>
                                        <p:strVal val="visible"/>
                                      </p:to>
                                    </p:set>
                                    <p:animEffect transition="in" filter="wipe(up)">
                                      <p:cBhvr>
                                        <p:cTn id="40"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animBg="1"/>
      <p:bldP spid="45" grpId="0" animBg="1"/>
      <p:bldP spid="114" grpId="0"/>
      <p:bldP spid="115" grpId="0"/>
      <p:bldP spid="116" grpId="0" animBg="1"/>
      <p:bldP spid="117" grpId="0" animBg="1"/>
      <p:bldP spid="118" grpId="0"/>
      <p:bldP spid="1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Line 8"/>
          <p:cNvSpPr>
            <a:spLocks noChangeShapeType="1"/>
          </p:cNvSpPr>
          <p:nvPr/>
        </p:nvSpPr>
        <p:spPr bwMode="auto">
          <a:xfrm>
            <a:off x="4535488" y="2528888"/>
            <a:ext cx="0" cy="2916237"/>
          </a:xfrm>
          <a:prstGeom prst="line">
            <a:avLst/>
          </a:prstGeom>
          <a:noFill/>
          <a:ln w="28575">
            <a:solidFill>
              <a:schemeClr val="hlink"/>
            </a:solidFill>
            <a:prstDash val="dash"/>
            <a:round/>
            <a:headEnd/>
            <a:tailEnd/>
          </a:ln>
        </p:spPr>
        <p:txBody>
          <a:bodyPr>
            <a:spAutoFit/>
          </a:bodyPr>
          <a:lstStyle/>
          <a:p>
            <a:endParaRPr lang="zh-TW" altLang="en-US"/>
          </a:p>
        </p:txBody>
      </p:sp>
      <p:grpSp>
        <p:nvGrpSpPr>
          <p:cNvPr id="55" name="Group 76"/>
          <p:cNvGrpSpPr>
            <a:grpSpLocks/>
          </p:cNvGrpSpPr>
          <p:nvPr/>
        </p:nvGrpSpPr>
        <p:grpSpPr bwMode="auto">
          <a:xfrm>
            <a:off x="4535488" y="3176588"/>
            <a:ext cx="649287" cy="1584325"/>
            <a:chOff x="2857" y="2001"/>
            <a:chExt cx="409" cy="998"/>
          </a:xfrm>
        </p:grpSpPr>
        <p:sp>
          <p:nvSpPr>
            <p:cNvPr id="57" name="Line 66"/>
            <p:cNvSpPr>
              <a:spLocks noChangeShapeType="1"/>
            </p:cNvSpPr>
            <p:nvPr/>
          </p:nvSpPr>
          <p:spPr bwMode="auto">
            <a:xfrm>
              <a:off x="3266" y="2001"/>
              <a:ext cx="0" cy="998"/>
            </a:xfrm>
            <a:prstGeom prst="line">
              <a:avLst/>
            </a:prstGeom>
            <a:noFill/>
            <a:ln w="9525">
              <a:solidFill>
                <a:schemeClr val="hlink"/>
              </a:solidFill>
              <a:round/>
              <a:headEnd/>
              <a:tailEnd/>
            </a:ln>
          </p:spPr>
          <p:txBody>
            <a:bodyPr>
              <a:spAutoFit/>
            </a:bodyPr>
            <a:lstStyle/>
            <a:p>
              <a:endParaRPr lang="zh-TW" altLang="en-US"/>
            </a:p>
          </p:txBody>
        </p:sp>
        <p:sp>
          <p:nvSpPr>
            <p:cNvPr id="58" name="Line 62"/>
            <p:cNvSpPr>
              <a:spLocks noChangeShapeType="1"/>
            </p:cNvSpPr>
            <p:nvPr/>
          </p:nvSpPr>
          <p:spPr bwMode="auto">
            <a:xfrm>
              <a:off x="2857" y="2999"/>
              <a:ext cx="409" cy="0"/>
            </a:xfrm>
            <a:prstGeom prst="line">
              <a:avLst/>
            </a:prstGeom>
            <a:noFill/>
            <a:ln w="9525">
              <a:solidFill>
                <a:schemeClr val="hlink"/>
              </a:solidFill>
              <a:round/>
              <a:headEnd/>
              <a:tailEnd/>
            </a:ln>
          </p:spPr>
          <p:txBody>
            <a:bodyPr>
              <a:spAutoFit/>
            </a:bodyPr>
            <a:lstStyle/>
            <a:p>
              <a:endParaRPr lang="zh-TW" altLang="en-US"/>
            </a:p>
          </p:txBody>
        </p:sp>
        <p:sp>
          <p:nvSpPr>
            <p:cNvPr id="59" name="Line 63"/>
            <p:cNvSpPr>
              <a:spLocks noChangeShapeType="1"/>
            </p:cNvSpPr>
            <p:nvPr/>
          </p:nvSpPr>
          <p:spPr bwMode="auto">
            <a:xfrm>
              <a:off x="2857" y="2001"/>
              <a:ext cx="409" cy="0"/>
            </a:xfrm>
            <a:prstGeom prst="line">
              <a:avLst/>
            </a:prstGeom>
            <a:noFill/>
            <a:ln w="9525">
              <a:solidFill>
                <a:schemeClr val="hlink"/>
              </a:solidFill>
              <a:round/>
              <a:headEnd/>
              <a:tailEnd/>
            </a:ln>
          </p:spPr>
          <p:txBody>
            <a:bodyPr>
              <a:spAutoFit/>
            </a:bodyPr>
            <a:lstStyle/>
            <a:p>
              <a:endParaRPr lang="zh-TW" altLang="en-US"/>
            </a:p>
          </p:txBody>
        </p:sp>
      </p:grpSp>
      <p:sp>
        <p:nvSpPr>
          <p:cNvPr id="60" name="Line 50"/>
          <p:cNvSpPr>
            <a:spLocks noChangeShapeType="1"/>
          </p:cNvSpPr>
          <p:nvPr/>
        </p:nvSpPr>
        <p:spPr bwMode="auto">
          <a:xfrm>
            <a:off x="5184775" y="2528888"/>
            <a:ext cx="0" cy="2916237"/>
          </a:xfrm>
          <a:prstGeom prst="line">
            <a:avLst/>
          </a:prstGeom>
          <a:noFill/>
          <a:ln w="28575">
            <a:solidFill>
              <a:schemeClr val="hlink"/>
            </a:solidFill>
            <a:prstDash val="dash"/>
            <a:round/>
            <a:headEnd/>
            <a:tailEnd/>
          </a:ln>
        </p:spPr>
        <p:txBody>
          <a:bodyPr>
            <a:spAutoFit/>
          </a:bodyPr>
          <a:lstStyle/>
          <a:p>
            <a:endParaRPr lang="zh-TW" altLang="en-US"/>
          </a:p>
        </p:txBody>
      </p:sp>
      <p:sp>
        <p:nvSpPr>
          <p:cNvPr id="61" name="Freeform 60"/>
          <p:cNvSpPr>
            <a:spLocks/>
          </p:cNvSpPr>
          <p:nvPr/>
        </p:nvSpPr>
        <p:spPr bwMode="auto">
          <a:xfrm>
            <a:off x="4535488" y="3176588"/>
            <a:ext cx="649287" cy="1574800"/>
          </a:xfrm>
          <a:custGeom>
            <a:avLst/>
            <a:gdLst>
              <a:gd name="T0" fmla="*/ 0 w 484"/>
              <a:gd name="T1" fmla="*/ 484 h 968"/>
              <a:gd name="T2" fmla="*/ 0 w 484"/>
              <a:gd name="T3" fmla="*/ 968 h 968"/>
              <a:gd name="T4" fmla="*/ 484 w 484"/>
              <a:gd name="T5" fmla="*/ 484 h 968"/>
              <a:gd name="T6" fmla="*/ 0 w 484"/>
              <a:gd name="T7" fmla="*/ 0 h 968"/>
              <a:gd name="T8" fmla="*/ 0 w 484"/>
              <a:gd name="T9" fmla="*/ 0 h 968"/>
              <a:gd name="T10" fmla="*/ 0 w 484"/>
              <a:gd name="T11" fmla="*/ 0 h 968"/>
              <a:gd name="T12" fmla="*/ 0 w 484"/>
              <a:gd name="T13" fmla="*/ 484 h 968"/>
              <a:gd name="T14" fmla="*/ 0 60000 65536"/>
              <a:gd name="T15" fmla="*/ 0 60000 65536"/>
              <a:gd name="T16" fmla="*/ 0 60000 65536"/>
              <a:gd name="T17" fmla="*/ 0 60000 65536"/>
              <a:gd name="T18" fmla="*/ 0 60000 65536"/>
              <a:gd name="T19" fmla="*/ 0 60000 65536"/>
              <a:gd name="T20" fmla="*/ 0 60000 65536"/>
              <a:gd name="T21" fmla="*/ 0 w 484"/>
              <a:gd name="T22" fmla="*/ 0 h 968"/>
              <a:gd name="T23" fmla="*/ 484 w 484"/>
              <a:gd name="T24" fmla="*/ 968 h 96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84" h="968">
                <a:moveTo>
                  <a:pt x="0" y="484"/>
                </a:moveTo>
                <a:lnTo>
                  <a:pt x="0" y="968"/>
                </a:lnTo>
                <a:cubicBezTo>
                  <a:pt x="267" y="968"/>
                  <a:pt x="484" y="751"/>
                  <a:pt x="484" y="484"/>
                </a:cubicBezTo>
                <a:cubicBezTo>
                  <a:pt x="484" y="217"/>
                  <a:pt x="267" y="0"/>
                  <a:pt x="0" y="0"/>
                </a:cubicBezTo>
                <a:cubicBezTo>
                  <a:pt x="0" y="0"/>
                  <a:pt x="0" y="0"/>
                  <a:pt x="0" y="0"/>
                </a:cubicBezTo>
                <a:lnTo>
                  <a:pt x="0" y="484"/>
                </a:lnTo>
                <a:close/>
              </a:path>
            </a:pathLst>
          </a:custGeom>
          <a:noFill/>
          <a:ln w="28575" cap="rnd" cmpd="sng">
            <a:solidFill>
              <a:srgbClr val="FF3300"/>
            </a:solidFill>
            <a:prstDash val="solid"/>
            <a:round/>
            <a:headEnd/>
            <a:tailEnd/>
          </a:ln>
        </p:spPr>
        <p:txBody>
          <a:bodyPr/>
          <a:lstStyle/>
          <a:p>
            <a:endParaRPr lang="zh-TW" altLang="en-US"/>
          </a:p>
        </p:txBody>
      </p:sp>
      <p:sp>
        <p:nvSpPr>
          <p:cNvPr id="62" name="Line 18"/>
          <p:cNvSpPr>
            <a:spLocks noChangeShapeType="1"/>
          </p:cNvSpPr>
          <p:nvPr/>
        </p:nvSpPr>
        <p:spPr bwMode="auto">
          <a:xfrm>
            <a:off x="2411413" y="2457450"/>
            <a:ext cx="0" cy="3132138"/>
          </a:xfrm>
          <a:prstGeom prst="line">
            <a:avLst/>
          </a:prstGeom>
          <a:noFill/>
          <a:ln w="19050" cap="rnd">
            <a:solidFill>
              <a:schemeClr val="tx1"/>
            </a:solidFill>
            <a:round/>
            <a:headEnd type="triangle" w="med" len="med"/>
            <a:tailEnd/>
          </a:ln>
        </p:spPr>
        <p:txBody>
          <a:bodyPr/>
          <a:lstStyle/>
          <a:p>
            <a:endParaRPr lang="zh-TW" altLang="en-US"/>
          </a:p>
        </p:txBody>
      </p:sp>
      <p:sp>
        <p:nvSpPr>
          <p:cNvPr id="63" name="Rectangle 19"/>
          <p:cNvSpPr>
            <a:spLocks noChangeArrowheads="1"/>
          </p:cNvSpPr>
          <p:nvPr/>
        </p:nvSpPr>
        <p:spPr bwMode="auto">
          <a:xfrm>
            <a:off x="2349500" y="2060575"/>
            <a:ext cx="134938" cy="244475"/>
          </a:xfrm>
          <a:prstGeom prst="rect">
            <a:avLst/>
          </a:prstGeom>
          <a:noFill/>
          <a:ln w="9525">
            <a:noFill/>
            <a:miter lim="800000"/>
            <a:headEnd/>
            <a:tailEnd/>
          </a:ln>
        </p:spPr>
        <p:txBody>
          <a:bodyPr wrap="none" lIns="0" tIns="0" rIns="0" bIns="0">
            <a:spAutoFit/>
          </a:bodyPr>
          <a:lstStyle/>
          <a:p>
            <a:r>
              <a:rPr lang="en-US" altLang="zh-TW" sz="1600" b="1">
                <a:latin typeface="Arial" charset="0"/>
              </a:rPr>
              <a:t>Y</a:t>
            </a:r>
            <a:endParaRPr lang="en-US" altLang="zh-TW" sz="1600" b="1"/>
          </a:p>
        </p:txBody>
      </p:sp>
      <p:sp>
        <p:nvSpPr>
          <p:cNvPr id="64" name="Line 24"/>
          <p:cNvSpPr>
            <a:spLocks noChangeShapeType="1"/>
          </p:cNvSpPr>
          <p:nvPr/>
        </p:nvSpPr>
        <p:spPr bwMode="auto">
          <a:xfrm>
            <a:off x="2217738" y="5445125"/>
            <a:ext cx="4633912" cy="1588"/>
          </a:xfrm>
          <a:prstGeom prst="line">
            <a:avLst/>
          </a:prstGeom>
          <a:noFill/>
          <a:ln w="19050" cap="rnd">
            <a:solidFill>
              <a:schemeClr val="tx1"/>
            </a:solidFill>
            <a:round/>
            <a:headEnd/>
            <a:tailEnd type="triangle" w="med" len="med"/>
          </a:ln>
        </p:spPr>
        <p:txBody>
          <a:bodyPr/>
          <a:lstStyle/>
          <a:p>
            <a:endParaRPr lang="zh-TW" altLang="en-US"/>
          </a:p>
        </p:txBody>
      </p:sp>
      <p:sp>
        <p:nvSpPr>
          <p:cNvPr id="65" name="Rectangle 25"/>
          <p:cNvSpPr>
            <a:spLocks noChangeArrowheads="1"/>
          </p:cNvSpPr>
          <p:nvPr/>
        </p:nvSpPr>
        <p:spPr bwMode="auto">
          <a:xfrm>
            <a:off x="6938963" y="5313363"/>
            <a:ext cx="134937" cy="244475"/>
          </a:xfrm>
          <a:prstGeom prst="rect">
            <a:avLst/>
          </a:prstGeom>
          <a:noFill/>
          <a:ln w="9525">
            <a:noFill/>
            <a:miter lim="800000"/>
            <a:headEnd/>
            <a:tailEnd/>
          </a:ln>
        </p:spPr>
        <p:txBody>
          <a:bodyPr wrap="none" lIns="0" tIns="0" rIns="0" bIns="0">
            <a:spAutoFit/>
          </a:bodyPr>
          <a:lstStyle/>
          <a:p>
            <a:r>
              <a:rPr lang="en-US" altLang="zh-TW" sz="1600" b="1">
                <a:latin typeface="Arial" charset="0"/>
              </a:rPr>
              <a:t>X</a:t>
            </a:r>
            <a:endParaRPr lang="en-US" altLang="zh-TW" sz="1600" b="1"/>
          </a:p>
        </p:txBody>
      </p:sp>
      <p:sp>
        <p:nvSpPr>
          <p:cNvPr id="66" name="Oval 33"/>
          <p:cNvSpPr>
            <a:spLocks noChangeArrowheads="1"/>
          </p:cNvSpPr>
          <p:nvPr/>
        </p:nvSpPr>
        <p:spPr bwMode="auto">
          <a:xfrm>
            <a:off x="4481513" y="4706938"/>
            <a:ext cx="107950" cy="107950"/>
          </a:xfrm>
          <a:prstGeom prst="ellipse">
            <a:avLst/>
          </a:prstGeom>
          <a:solidFill>
            <a:srgbClr val="0000FF"/>
          </a:solidFill>
          <a:ln w="0">
            <a:noFill/>
            <a:round/>
            <a:headEnd/>
            <a:tailEnd/>
          </a:ln>
        </p:spPr>
        <p:txBody>
          <a:bodyPr/>
          <a:lstStyle/>
          <a:p>
            <a:endParaRPr lang="zh-TW" altLang="en-US"/>
          </a:p>
        </p:txBody>
      </p:sp>
      <p:sp>
        <p:nvSpPr>
          <p:cNvPr id="67" name="Line 49"/>
          <p:cNvSpPr>
            <a:spLocks noChangeShapeType="1"/>
          </p:cNvSpPr>
          <p:nvPr/>
        </p:nvSpPr>
        <p:spPr bwMode="auto">
          <a:xfrm>
            <a:off x="3851275" y="2528888"/>
            <a:ext cx="0" cy="2916237"/>
          </a:xfrm>
          <a:prstGeom prst="line">
            <a:avLst/>
          </a:prstGeom>
          <a:noFill/>
          <a:ln w="28575">
            <a:solidFill>
              <a:schemeClr val="hlink"/>
            </a:solidFill>
            <a:prstDash val="dash"/>
            <a:round/>
            <a:headEnd/>
            <a:tailEnd/>
          </a:ln>
        </p:spPr>
        <p:txBody>
          <a:bodyPr>
            <a:spAutoFit/>
          </a:bodyPr>
          <a:lstStyle/>
          <a:p>
            <a:endParaRPr lang="zh-TW" altLang="en-US"/>
          </a:p>
        </p:txBody>
      </p:sp>
      <p:sp>
        <p:nvSpPr>
          <p:cNvPr id="68" name="Oval 35"/>
          <p:cNvSpPr>
            <a:spLocks noChangeArrowheads="1"/>
          </p:cNvSpPr>
          <p:nvPr/>
        </p:nvSpPr>
        <p:spPr bwMode="auto">
          <a:xfrm>
            <a:off x="5130800" y="4706938"/>
            <a:ext cx="107950" cy="107950"/>
          </a:xfrm>
          <a:prstGeom prst="ellipse">
            <a:avLst/>
          </a:prstGeom>
          <a:solidFill>
            <a:srgbClr val="0000FF"/>
          </a:solidFill>
          <a:ln w="0">
            <a:noFill/>
            <a:round/>
            <a:headEnd/>
            <a:tailEnd/>
          </a:ln>
        </p:spPr>
        <p:txBody>
          <a:bodyPr/>
          <a:lstStyle/>
          <a:p>
            <a:endParaRPr lang="zh-TW" altLang="en-US"/>
          </a:p>
        </p:txBody>
      </p:sp>
      <p:sp>
        <p:nvSpPr>
          <p:cNvPr id="69" name="Oval 21"/>
          <p:cNvSpPr>
            <a:spLocks noChangeArrowheads="1"/>
          </p:cNvSpPr>
          <p:nvPr/>
        </p:nvSpPr>
        <p:spPr bwMode="auto">
          <a:xfrm>
            <a:off x="4481513" y="3122613"/>
            <a:ext cx="107950" cy="107950"/>
          </a:xfrm>
          <a:prstGeom prst="ellipse">
            <a:avLst/>
          </a:prstGeom>
          <a:solidFill>
            <a:srgbClr val="0000FF"/>
          </a:solidFill>
          <a:ln w="0">
            <a:noFill/>
            <a:round/>
            <a:headEnd/>
            <a:tailEnd/>
          </a:ln>
        </p:spPr>
        <p:txBody>
          <a:bodyPr/>
          <a:lstStyle/>
          <a:p>
            <a:endParaRPr lang="zh-TW" altLang="en-US"/>
          </a:p>
        </p:txBody>
      </p:sp>
      <p:sp>
        <p:nvSpPr>
          <p:cNvPr id="71" name="Oval 34"/>
          <p:cNvSpPr>
            <a:spLocks noChangeArrowheads="1"/>
          </p:cNvSpPr>
          <p:nvPr/>
        </p:nvSpPr>
        <p:spPr bwMode="auto">
          <a:xfrm>
            <a:off x="4481513" y="3987800"/>
            <a:ext cx="107950" cy="107950"/>
          </a:xfrm>
          <a:prstGeom prst="ellipse">
            <a:avLst/>
          </a:prstGeom>
          <a:solidFill>
            <a:srgbClr val="0000FF"/>
          </a:solidFill>
          <a:ln w="0">
            <a:noFill/>
            <a:round/>
            <a:headEnd/>
            <a:tailEnd/>
          </a:ln>
        </p:spPr>
        <p:txBody>
          <a:bodyPr/>
          <a:lstStyle/>
          <a:p>
            <a:endParaRPr lang="zh-TW" altLang="en-US"/>
          </a:p>
        </p:txBody>
      </p:sp>
      <p:sp>
        <p:nvSpPr>
          <p:cNvPr id="72" name="Oval 31"/>
          <p:cNvSpPr>
            <a:spLocks noChangeArrowheads="1"/>
          </p:cNvSpPr>
          <p:nvPr/>
        </p:nvSpPr>
        <p:spPr bwMode="auto">
          <a:xfrm>
            <a:off x="5130800" y="3122613"/>
            <a:ext cx="107950" cy="107950"/>
          </a:xfrm>
          <a:prstGeom prst="ellipse">
            <a:avLst/>
          </a:prstGeom>
          <a:solidFill>
            <a:srgbClr val="0000FF"/>
          </a:solidFill>
          <a:ln w="0">
            <a:noFill/>
            <a:round/>
            <a:headEnd/>
            <a:tailEnd/>
          </a:ln>
        </p:spPr>
        <p:txBody>
          <a:bodyPr/>
          <a:lstStyle/>
          <a:p>
            <a:endParaRPr lang="zh-TW" altLang="en-US"/>
          </a:p>
        </p:txBody>
      </p:sp>
      <p:sp>
        <p:nvSpPr>
          <p:cNvPr id="73" name="Oval 40"/>
          <p:cNvSpPr>
            <a:spLocks noChangeArrowheads="1"/>
          </p:cNvSpPr>
          <p:nvPr/>
        </p:nvSpPr>
        <p:spPr bwMode="auto">
          <a:xfrm>
            <a:off x="5130800" y="3987800"/>
            <a:ext cx="107950" cy="107950"/>
          </a:xfrm>
          <a:prstGeom prst="ellipse">
            <a:avLst/>
          </a:prstGeom>
          <a:solidFill>
            <a:srgbClr val="0000FF"/>
          </a:solidFill>
          <a:ln w="0">
            <a:noFill/>
            <a:round/>
            <a:headEnd/>
            <a:tailEnd/>
          </a:ln>
        </p:spPr>
        <p:txBody>
          <a:bodyPr/>
          <a:lstStyle/>
          <a:p>
            <a:endParaRPr lang="zh-TW" altLang="en-US"/>
          </a:p>
        </p:txBody>
      </p:sp>
      <p:sp>
        <p:nvSpPr>
          <p:cNvPr id="74" name="Rectangle 61"/>
          <p:cNvSpPr>
            <a:spLocks noChangeArrowheads="1"/>
          </p:cNvSpPr>
          <p:nvPr/>
        </p:nvSpPr>
        <p:spPr bwMode="auto">
          <a:xfrm>
            <a:off x="4314825" y="3797300"/>
            <a:ext cx="134938" cy="244475"/>
          </a:xfrm>
          <a:prstGeom prst="rect">
            <a:avLst/>
          </a:prstGeom>
          <a:noFill/>
          <a:ln w="9525">
            <a:noFill/>
            <a:miter lim="800000"/>
            <a:headEnd/>
            <a:tailEnd/>
          </a:ln>
        </p:spPr>
        <p:txBody>
          <a:bodyPr wrap="none" lIns="0" tIns="0" rIns="0" bIns="0">
            <a:spAutoFit/>
          </a:bodyPr>
          <a:lstStyle/>
          <a:p>
            <a:r>
              <a:rPr lang="en-US" altLang="zh-TW" sz="1600" b="1">
                <a:solidFill>
                  <a:srgbClr val="0000FF"/>
                </a:solidFill>
                <a:latin typeface="Arial" charset="0"/>
              </a:rPr>
              <a:t>P</a:t>
            </a:r>
            <a:endParaRPr lang="en-US" altLang="zh-TW" sz="1600" b="1">
              <a:solidFill>
                <a:srgbClr val="0000FF"/>
              </a:solidFill>
            </a:endParaRPr>
          </a:p>
        </p:txBody>
      </p:sp>
      <p:grpSp>
        <p:nvGrpSpPr>
          <p:cNvPr id="75" name="Group 75"/>
          <p:cNvGrpSpPr>
            <a:grpSpLocks/>
          </p:cNvGrpSpPr>
          <p:nvPr/>
        </p:nvGrpSpPr>
        <p:grpSpPr bwMode="auto">
          <a:xfrm>
            <a:off x="4535488" y="5049838"/>
            <a:ext cx="649287" cy="279400"/>
            <a:chOff x="2857" y="3181"/>
            <a:chExt cx="409" cy="176"/>
          </a:xfrm>
        </p:grpSpPr>
        <p:sp>
          <p:nvSpPr>
            <p:cNvPr id="76" name="Line 68"/>
            <p:cNvSpPr>
              <a:spLocks noChangeShapeType="1"/>
            </p:cNvSpPr>
            <p:nvPr/>
          </p:nvSpPr>
          <p:spPr bwMode="auto">
            <a:xfrm>
              <a:off x="2857" y="3181"/>
              <a:ext cx="409" cy="0"/>
            </a:xfrm>
            <a:prstGeom prst="line">
              <a:avLst/>
            </a:prstGeom>
            <a:noFill/>
            <a:ln w="9525">
              <a:solidFill>
                <a:schemeClr val="folHlink"/>
              </a:solidFill>
              <a:round/>
              <a:headEnd type="triangle" w="med" len="med"/>
              <a:tailEnd type="triangle" w="med" len="med"/>
            </a:ln>
          </p:spPr>
          <p:txBody>
            <a:bodyPr>
              <a:spAutoFit/>
            </a:bodyPr>
            <a:lstStyle/>
            <a:p>
              <a:endParaRPr lang="zh-TW" altLang="en-US"/>
            </a:p>
          </p:txBody>
        </p:sp>
        <p:sp>
          <p:nvSpPr>
            <p:cNvPr id="77" name="Rectangle 69"/>
            <p:cNvSpPr>
              <a:spLocks noChangeArrowheads="1"/>
            </p:cNvSpPr>
            <p:nvPr/>
          </p:nvSpPr>
          <p:spPr bwMode="auto">
            <a:xfrm>
              <a:off x="2993" y="3203"/>
              <a:ext cx="78" cy="154"/>
            </a:xfrm>
            <a:prstGeom prst="rect">
              <a:avLst/>
            </a:prstGeom>
            <a:noFill/>
            <a:ln w="9525">
              <a:noFill/>
              <a:miter lim="800000"/>
              <a:headEnd/>
              <a:tailEnd/>
            </a:ln>
          </p:spPr>
          <p:txBody>
            <a:bodyPr wrap="none" lIns="0" tIns="0" rIns="0" bIns="0">
              <a:spAutoFit/>
            </a:bodyPr>
            <a:lstStyle/>
            <a:p>
              <a:r>
                <a:rPr lang="en-US" altLang="zh-TW" sz="1600" b="1">
                  <a:solidFill>
                    <a:schemeClr val="folHlink"/>
                  </a:solidFill>
                  <a:latin typeface="Arial" charset="0"/>
                </a:rPr>
                <a:t>d</a:t>
              </a:r>
              <a:endParaRPr lang="en-US" altLang="zh-TW" sz="1600" b="1">
                <a:solidFill>
                  <a:schemeClr val="folHlink"/>
                </a:solidFill>
              </a:endParaRPr>
            </a:p>
          </p:txBody>
        </p:sp>
      </p:grpSp>
      <p:grpSp>
        <p:nvGrpSpPr>
          <p:cNvPr id="78" name="Group 74"/>
          <p:cNvGrpSpPr>
            <a:grpSpLocks/>
          </p:cNvGrpSpPr>
          <p:nvPr/>
        </p:nvGrpSpPr>
        <p:grpSpPr bwMode="auto">
          <a:xfrm>
            <a:off x="5364163" y="3176588"/>
            <a:ext cx="468312" cy="1584325"/>
            <a:chOff x="3379" y="2001"/>
            <a:chExt cx="295" cy="998"/>
          </a:xfrm>
        </p:grpSpPr>
        <p:sp>
          <p:nvSpPr>
            <p:cNvPr id="79" name="Line 70"/>
            <p:cNvSpPr>
              <a:spLocks noChangeShapeType="1"/>
            </p:cNvSpPr>
            <p:nvPr/>
          </p:nvSpPr>
          <p:spPr bwMode="auto">
            <a:xfrm>
              <a:off x="3447" y="2001"/>
              <a:ext cx="0" cy="998"/>
            </a:xfrm>
            <a:prstGeom prst="line">
              <a:avLst/>
            </a:prstGeom>
            <a:noFill/>
            <a:ln w="9525">
              <a:solidFill>
                <a:schemeClr val="folHlink"/>
              </a:solidFill>
              <a:round/>
              <a:headEnd type="triangle" w="med" len="med"/>
              <a:tailEnd type="triangle" w="med" len="med"/>
            </a:ln>
          </p:spPr>
          <p:txBody>
            <a:bodyPr>
              <a:spAutoFit/>
            </a:bodyPr>
            <a:lstStyle/>
            <a:p>
              <a:endParaRPr lang="zh-TW" altLang="en-US"/>
            </a:p>
          </p:txBody>
        </p:sp>
        <p:sp>
          <p:nvSpPr>
            <p:cNvPr id="80" name="Rectangle 71"/>
            <p:cNvSpPr>
              <a:spLocks noChangeArrowheads="1"/>
            </p:cNvSpPr>
            <p:nvPr/>
          </p:nvSpPr>
          <p:spPr bwMode="auto">
            <a:xfrm>
              <a:off x="3525" y="2469"/>
              <a:ext cx="149" cy="154"/>
            </a:xfrm>
            <a:prstGeom prst="rect">
              <a:avLst/>
            </a:prstGeom>
            <a:noFill/>
            <a:ln w="9525">
              <a:noFill/>
              <a:miter lim="800000"/>
              <a:headEnd/>
              <a:tailEnd/>
            </a:ln>
          </p:spPr>
          <p:txBody>
            <a:bodyPr wrap="none" lIns="0" tIns="0" rIns="0" bIns="0">
              <a:spAutoFit/>
            </a:bodyPr>
            <a:lstStyle/>
            <a:p>
              <a:r>
                <a:rPr lang="en-US" altLang="zh-TW" sz="1600" b="1">
                  <a:solidFill>
                    <a:schemeClr val="folHlink"/>
                  </a:solidFill>
                  <a:latin typeface="Arial" charset="0"/>
                </a:rPr>
                <a:t>2d</a:t>
              </a:r>
              <a:endParaRPr lang="en-US" altLang="zh-TW" sz="1600" b="1">
                <a:solidFill>
                  <a:schemeClr val="folHlink"/>
                </a:solidFill>
              </a:endParaRPr>
            </a:p>
          </p:txBody>
        </p:sp>
        <p:sp>
          <p:nvSpPr>
            <p:cNvPr id="81" name="Line 72"/>
            <p:cNvSpPr>
              <a:spLocks noChangeShapeType="1"/>
            </p:cNvSpPr>
            <p:nvPr/>
          </p:nvSpPr>
          <p:spPr bwMode="auto">
            <a:xfrm>
              <a:off x="3379" y="2999"/>
              <a:ext cx="136" cy="0"/>
            </a:xfrm>
            <a:prstGeom prst="line">
              <a:avLst/>
            </a:prstGeom>
            <a:noFill/>
            <a:ln w="9525">
              <a:solidFill>
                <a:schemeClr val="folHlink"/>
              </a:solidFill>
              <a:round/>
              <a:headEnd/>
              <a:tailEnd/>
            </a:ln>
          </p:spPr>
          <p:txBody>
            <a:bodyPr>
              <a:spAutoFit/>
            </a:bodyPr>
            <a:lstStyle/>
            <a:p>
              <a:endParaRPr lang="zh-TW" altLang="en-US"/>
            </a:p>
          </p:txBody>
        </p:sp>
        <p:sp>
          <p:nvSpPr>
            <p:cNvPr id="82" name="Line 73"/>
            <p:cNvSpPr>
              <a:spLocks noChangeShapeType="1"/>
            </p:cNvSpPr>
            <p:nvPr/>
          </p:nvSpPr>
          <p:spPr bwMode="auto">
            <a:xfrm>
              <a:off x="3379" y="2001"/>
              <a:ext cx="136" cy="0"/>
            </a:xfrm>
            <a:prstGeom prst="line">
              <a:avLst/>
            </a:prstGeom>
            <a:noFill/>
            <a:ln w="9525">
              <a:solidFill>
                <a:schemeClr val="folHlink"/>
              </a:solidFill>
              <a:round/>
              <a:headEnd/>
              <a:tailEnd/>
            </a:ln>
          </p:spPr>
          <p:txBody>
            <a:bodyPr>
              <a:spAutoFit/>
            </a:bodyPr>
            <a:lstStyle/>
            <a:p>
              <a:endParaRPr lang="zh-TW" altLang="en-US"/>
            </a:p>
          </p:txBody>
        </p:sp>
      </p:grpSp>
      <p:sp>
        <p:nvSpPr>
          <p:cNvPr id="3" name="Title 2">
            <a:extLst>
              <a:ext uri="{FF2B5EF4-FFF2-40B4-BE49-F238E27FC236}">
                <a16:creationId xmlns:a16="http://schemas.microsoft.com/office/drawing/2014/main" id="{BF1045F2-2DFC-744F-9196-E2552E6CBAC7}"/>
              </a:ext>
            </a:extLst>
          </p:cNvPr>
          <p:cNvSpPr>
            <a:spLocks noGrp="1"/>
          </p:cNvSpPr>
          <p:nvPr>
            <p:ph type="title"/>
          </p:nvPr>
        </p:nvSpPr>
        <p:spPr/>
        <p:txBody>
          <a:bodyPr/>
          <a:lstStyle/>
          <a:p>
            <a:r>
              <a:rPr lang="en-US" dirty="0"/>
              <a:t>Illustration</a:t>
            </a:r>
          </a:p>
        </p:txBody>
      </p:sp>
      <p:sp>
        <p:nvSpPr>
          <p:cNvPr id="33" name="內容版面配置區 2">
            <a:extLst>
              <a:ext uri="{FF2B5EF4-FFF2-40B4-BE49-F238E27FC236}">
                <a16:creationId xmlns:a16="http://schemas.microsoft.com/office/drawing/2014/main" id="{3E3D3258-15A7-2A43-9DE4-C0080E994CE2}"/>
              </a:ext>
            </a:extLst>
          </p:cNvPr>
          <p:cNvSpPr>
            <a:spLocks noGrp="1"/>
          </p:cNvSpPr>
          <p:nvPr>
            <p:ph idx="1"/>
          </p:nvPr>
        </p:nvSpPr>
        <p:spPr>
          <a:xfrm>
            <a:off x="457200" y="1300162"/>
            <a:ext cx="8229600" cy="4525963"/>
          </a:xfrm>
        </p:spPr>
        <p:txBody>
          <a:bodyPr>
            <a:normAutofit/>
          </a:bodyPr>
          <a:lstStyle/>
          <a:p>
            <a:r>
              <a:rPr lang="en-US" altLang="zh-TW" sz="2400" dirty="0"/>
              <a:t>You will not search too many points in the strip</a:t>
            </a:r>
          </a:p>
        </p:txBody>
      </p:sp>
    </p:spTree>
    <p:extLst>
      <p:ext uri="{BB962C8B-B14F-4D97-AF65-F5344CB8AC3E}">
        <p14:creationId xmlns:p14="http://schemas.microsoft.com/office/powerpoint/2010/main" val="28032986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wipe(up)">
                                      <p:cBhvr>
                                        <p:cTn id="7" dur="500"/>
                                        <p:tgtEl>
                                          <p:spTgt spid="67"/>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51"/>
                                        </p:tgtEl>
                                        <p:attrNameLst>
                                          <p:attrName>style.visibility</p:attrName>
                                        </p:attrNameLst>
                                      </p:cBhvr>
                                      <p:to>
                                        <p:strVal val="visible"/>
                                      </p:to>
                                    </p:set>
                                    <p:animEffect transition="in" filter="wipe(up)">
                                      <p:cBhvr>
                                        <p:cTn id="10" dur="500"/>
                                        <p:tgtEl>
                                          <p:spTgt spid="51"/>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60"/>
                                        </p:tgtEl>
                                        <p:attrNameLst>
                                          <p:attrName>style.visibility</p:attrName>
                                        </p:attrNameLst>
                                      </p:cBhvr>
                                      <p:to>
                                        <p:strVal val="visible"/>
                                      </p:to>
                                    </p:set>
                                    <p:animEffect transition="in" filter="wipe(up)">
                                      <p:cBhvr>
                                        <p:cTn id="13" dur="500"/>
                                        <p:tgtEl>
                                          <p:spTgt spid="60"/>
                                        </p:tgtEl>
                                      </p:cBhvr>
                                    </p:animEffect>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75"/>
                                        </p:tgtEl>
                                        <p:attrNameLst>
                                          <p:attrName>style.visibility</p:attrName>
                                        </p:attrNameLst>
                                      </p:cBhvr>
                                      <p:to>
                                        <p:strVal val="visible"/>
                                      </p:to>
                                    </p:set>
                                    <p:animEffect transition="in" filter="wipe(left)">
                                      <p:cBhvr>
                                        <p:cTn id="17" dur="500"/>
                                        <p:tgtEl>
                                          <p:spTgt spid="7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61"/>
                                        </p:tgtEl>
                                        <p:attrNameLst>
                                          <p:attrName>style.visibility</p:attrName>
                                        </p:attrNameLst>
                                      </p:cBhvr>
                                      <p:to>
                                        <p:strVal val="visible"/>
                                      </p:to>
                                    </p:set>
                                    <p:animEffect transition="in" filter="wipe(up)">
                                      <p:cBhvr>
                                        <p:cTn id="22" dur="500"/>
                                        <p:tgtEl>
                                          <p:spTgt spid="61"/>
                                        </p:tgtEl>
                                      </p:cBhvr>
                                    </p:animEffect>
                                  </p:childTnLst>
                                </p:cTn>
                              </p:par>
                              <p:par>
                                <p:cTn id="23" presetID="22" presetClass="entr" presetSubtype="4" fill="hold" nodeType="withEffect">
                                  <p:stCondLst>
                                    <p:cond delay="0"/>
                                  </p:stCondLst>
                                  <p:childTnLst>
                                    <p:set>
                                      <p:cBhvr>
                                        <p:cTn id="24" dur="1" fill="hold">
                                          <p:stCondLst>
                                            <p:cond delay="0"/>
                                          </p:stCondLst>
                                        </p:cTn>
                                        <p:tgtEl>
                                          <p:spTgt spid="55"/>
                                        </p:tgtEl>
                                        <p:attrNameLst>
                                          <p:attrName>style.visibility</p:attrName>
                                        </p:attrNameLst>
                                      </p:cBhvr>
                                      <p:to>
                                        <p:strVal val="visible"/>
                                      </p:to>
                                    </p:set>
                                    <p:animEffect transition="in" filter="wipe(down)">
                                      <p:cBhvr>
                                        <p:cTn id="25" dur="500"/>
                                        <p:tgtEl>
                                          <p:spTgt spid="55"/>
                                        </p:tgtEl>
                                      </p:cBhvr>
                                    </p:animEffect>
                                  </p:childTnLst>
                                </p:cTn>
                              </p:par>
                            </p:childTnLst>
                          </p:cTn>
                        </p:par>
                        <p:par>
                          <p:cTn id="26" fill="hold">
                            <p:stCondLst>
                              <p:cond delay="500"/>
                            </p:stCondLst>
                            <p:childTnLst>
                              <p:par>
                                <p:cTn id="27" presetID="16" presetClass="entr" presetSubtype="42" fill="hold" nodeType="afterEffect">
                                  <p:stCondLst>
                                    <p:cond delay="0"/>
                                  </p:stCondLst>
                                  <p:childTnLst>
                                    <p:set>
                                      <p:cBhvr>
                                        <p:cTn id="28" dur="1" fill="hold">
                                          <p:stCondLst>
                                            <p:cond delay="0"/>
                                          </p:stCondLst>
                                        </p:cTn>
                                        <p:tgtEl>
                                          <p:spTgt spid="78"/>
                                        </p:tgtEl>
                                        <p:attrNameLst>
                                          <p:attrName>style.visibility</p:attrName>
                                        </p:attrNameLst>
                                      </p:cBhvr>
                                      <p:to>
                                        <p:strVal val="visible"/>
                                      </p:to>
                                    </p:set>
                                    <p:animEffect transition="in" filter="barn(outHorizontal)">
                                      <p:cBhvr>
                                        <p:cTn id="29" dur="500"/>
                                        <p:tgtEl>
                                          <p:spTgt spid="78"/>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69"/>
                                        </p:tgtEl>
                                        <p:attrNameLst>
                                          <p:attrName>style.visibility</p:attrName>
                                        </p:attrNameLst>
                                      </p:cBhvr>
                                      <p:to>
                                        <p:strVal val="visible"/>
                                      </p:to>
                                    </p:set>
                                    <p:animEffect transition="in" filter="wipe(left)">
                                      <p:cBhvr>
                                        <p:cTn id="34" dur="500"/>
                                        <p:tgtEl>
                                          <p:spTgt spid="69"/>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72"/>
                                        </p:tgtEl>
                                        <p:attrNameLst>
                                          <p:attrName>style.visibility</p:attrName>
                                        </p:attrNameLst>
                                      </p:cBhvr>
                                      <p:to>
                                        <p:strVal val="visible"/>
                                      </p:to>
                                    </p:set>
                                    <p:animEffect transition="in" filter="wipe(left)">
                                      <p:cBhvr>
                                        <p:cTn id="37" dur="500"/>
                                        <p:tgtEl>
                                          <p:spTgt spid="72"/>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73"/>
                                        </p:tgtEl>
                                        <p:attrNameLst>
                                          <p:attrName>style.visibility</p:attrName>
                                        </p:attrNameLst>
                                      </p:cBhvr>
                                      <p:to>
                                        <p:strVal val="visible"/>
                                      </p:to>
                                    </p:set>
                                    <p:animEffect transition="in" filter="wipe(left)">
                                      <p:cBhvr>
                                        <p:cTn id="40" dur="500"/>
                                        <p:tgtEl>
                                          <p:spTgt spid="73"/>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68"/>
                                        </p:tgtEl>
                                        <p:attrNameLst>
                                          <p:attrName>style.visibility</p:attrName>
                                        </p:attrNameLst>
                                      </p:cBhvr>
                                      <p:to>
                                        <p:strVal val="visible"/>
                                      </p:to>
                                    </p:set>
                                    <p:animEffect transition="in" filter="wipe(left)">
                                      <p:cBhvr>
                                        <p:cTn id="43" dur="500"/>
                                        <p:tgtEl>
                                          <p:spTgt spid="68"/>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66"/>
                                        </p:tgtEl>
                                        <p:attrNameLst>
                                          <p:attrName>style.visibility</p:attrName>
                                        </p:attrNameLst>
                                      </p:cBhvr>
                                      <p:to>
                                        <p:strVal val="visible"/>
                                      </p:to>
                                    </p:set>
                                    <p:animEffect transition="in" filter="wipe(left)">
                                      <p:cBhvr>
                                        <p:cTn id="46" dur="500"/>
                                        <p:tgtEl>
                                          <p:spTgt spid="66"/>
                                        </p:tgtEl>
                                      </p:cBhvr>
                                    </p:animEffect>
                                  </p:childTnLst>
                                </p:cTn>
                              </p:par>
                            </p:childTnLst>
                          </p:cTn>
                        </p:par>
                      </p:childTnLst>
                    </p:cTn>
                  </p:par>
                  <p:par>
                    <p:cTn id="47" fill="hold">
                      <p:stCondLst>
                        <p:cond delay="indefinite"/>
                      </p:stCondLst>
                      <p:childTnLst>
                        <p:par>
                          <p:cTn id="48" fill="hold">
                            <p:stCondLst>
                              <p:cond delay="0"/>
                            </p:stCondLst>
                            <p:childTnLst>
                              <p:par>
                                <p:cTn id="49" presetID="1" presetClass="emph" presetSubtype="2" fill="hold" nodeType="clickEffect">
                                  <p:stCondLst>
                                    <p:cond delay="0"/>
                                  </p:stCondLst>
                                  <p:childTnLst>
                                    <p:animClr clrSpc="rgb" dir="cw">
                                      <p:cBhvr>
                                        <p:cTn id="50" dur="2000" fill="hold"/>
                                        <p:tgtEl>
                                          <p:spTgt spid="61"/>
                                        </p:tgtEl>
                                        <p:attrNameLst>
                                          <p:attrName>fillcolor</p:attrName>
                                        </p:attrNameLst>
                                      </p:cBhvr>
                                      <p:to>
                                        <a:schemeClr val="accent2"/>
                                      </p:to>
                                    </p:animClr>
                                    <p:set>
                                      <p:cBhvr>
                                        <p:cTn id="51" dur="2000" fill="hold"/>
                                        <p:tgtEl>
                                          <p:spTgt spid="61"/>
                                        </p:tgtEl>
                                        <p:attrNameLst>
                                          <p:attrName>fill.type</p:attrName>
                                        </p:attrNameLst>
                                      </p:cBhvr>
                                      <p:to>
                                        <p:strVal val="solid"/>
                                      </p:to>
                                    </p:set>
                                    <p:set>
                                      <p:cBhvr>
                                        <p:cTn id="52" dur="2000" fill="hold"/>
                                        <p:tgtEl>
                                          <p:spTgt spid="61"/>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60" grpId="0" animBg="1"/>
      <p:bldP spid="61" grpId="0" animBg="1"/>
      <p:bldP spid="66" grpId="0" animBg="1"/>
      <p:bldP spid="67" grpId="0" animBg="1"/>
      <p:bldP spid="68" grpId="0" animBg="1"/>
      <p:bldP spid="69" grpId="0" animBg="1"/>
      <p:bldP spid="72" grpId="0" animBg="1"/>
      <p:bldP spid="7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39EA0D-391C-F344-B81E-77CB63164A5F}"/>
              </a:ext>
            </a:extLst>
          </p:cNvPr>
          <p:cNvSpPr>
            <a:spLocks noGrp="1"/>
          </p:cNvSpPr>
          <p:nvPr>
            <p:ph type="sldNum" sz="quarter" idx="12"/>
          </p:nvPr>
        </p:nvSpPr>
        <p:spPr/>
        <p:txBody>
          <a:bodyPr/>
          <a:lstStyle/>
          <a:p>
            <a:fld id="{4E77BC79-9480-1042-96E1-82B94DA0811E}" type="slidenum">
              <a:rPr lang="en-US" smtClean="0"/>
              <a:t>15</a:t>
            </a:fld>
            <a:endParaRPr lang="en-US"/>
          </a:p>
        </p:txBody>
      </p:sp>
      <p:sp>
        <p:nvSpPr>
          <p:cNvPr id="3" name="Title 2">
            <a:extLst>
              <a:ext uri="{FF2B5EF4-FFF2-40B4-BE49-F238E27FC236}">
                <a16:creationId xmlns:a16="http://schemas.microsoft.com/office/drawing/2014/main" id="{FA5FFA3B-8509-7A4F-B59B-CC42D844CEE6}"/>
              </a:ext>
            </a:extLst>
          </p:cNvPr>
          <p:cNvSpPr>
            <a:spLocks noGrp="1"/>
          </p:cNvSpPr>
          <p:nvPr>
            <p:ph type="title"/>
          </p:nvPr>
        </p:nvSpPr>
        <p:spPr/>
        <p:txBody>
          <a:bodyPr>
            <a:normAutofit/>
          </a:bodyPr>
          <a:lstStyle/>
          <a:p>
            <a:r>
              <a:rPr lang="en-US" dirty="0"/>
              <a:t>Maximum Subarray Sum Problem</a:t>
            </a:r>
          </a:p>
        </p:txBody>
      </p:sp>
      <p:sp>
        <p:nvSpPr>
          <p:cNvPr id="4" name="Content Placeholder 3">
            <a:extLst>
              <a:ext uri="{FF2B5EF4-FFF2-40B4-BE49-F238E27FC236}">
                <a16:creationId xmlns:a16="http://schemas.microsoft.com/office/drawing/2014/main" id="{FD59BC10-4403-2D4E-845D-A0CC3ADEE664}"/>
              </a:ext>
            </a:extLst>
          </p:cNvPr>
          <p:cNvSpPr>
            <a:spLocks noGrp="1"/>
          </p:cNvSpPr>
          <p:nvPr>
            <p:ph idx="1"/>
          </p:nvPr>
        </p:nvSpPr>
        <p:spPr/>
        <p:txBody>
          <a:bodyPr>
            <a:normAutofit/>
          </a:bodyPr>
          <a:lstStyle/>
          <a:p>
            <a:pPr algn="just"/>
            <a:r>
              <a:rPr lang="en-US" altLang="zh-TW" dirty="0"/>
              <a:t>Given a sequence of integer number, find the largest sum of contiguous array numbers </a:t>
            </a:r>
            <a:endParaRPr lang="en-US" altLang="zh-TW" sz="2400" dirty="0"/>
          </a:p>
        </p:txBody>
      </p:sp>
      <p:pic>
        <p:nvPicPr>
          <p:cNvPr id="5" name="Picture 4">
            <a:extLst>
              <a:ext uri="{FF2B5EF4-FFF2-40B4-BE49-F238E27FC236}">
                <a16:creationId xmlns:a16="http://schemas.microsoft.com/office/drawing/2014/main" id="{7176646C-87F3-E942-AF6D-F82CAF54715D}"/>
              </a:ext>
            </a:extLst>
          </p:cNvPr>
          <p:cNvPicPr>
            <a:picLocks noChangeAspect="1"/>
          </p:cNvPicPr>
          <p:nvPr/>
        </p:nvPicPr>
        <p:blipFill rotWithShape="1">
          <a:blip r:embed="rId3"/>
          <a:srcRect t="17499"/>
          <a:stretch/>
        </p:blipFill>
        <p:spPr>
          <a:xfrm>
            <a:off x="1674891" y="2675996"/>
            <a:ext cx="5980568" cy="3018173"/>
          </a:xfrm>
          <a:prstGeom prst="rect">
            <a:avLst/>
          </a:prstGeom>
        </p:spPr>
      </p:pic>
    </p:spTree>
    <p:extLst>
      <p:ext uri="{BB962C8B-B14F-4D97-AF65-F5344CB8AC3E}">
        <p14:creationId xmlns:p14="http://schemas.microsoft.com/office/powerpoint/2010/main" val="219994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01D419E-7AF7-CB40-895D-2063196B4326}"/>
              </a:ext>
            </a:extLst>
          </p:cNvPr>
          <p:cNvSpPr>
            <a:spLocks noGrp="1"/>
          </p:cNvSpPr>
          <p:nvPr>
            <p:ph type="sldNum" sz="quarter" idx="12"/>
          </p:nvPr>
        </p:nvSpPr>
        <p:spPr/>
        <p:txBody>
          <a:bodyPr/>
          <a:lstStyle/>
          <a:p>
            <a:fld id="{4E77BC79-9480-1042-96E1-82B94DA0811E}" type="slidenum">
              <a:rPr lang="en-US" smtClean="0"/>
              <a:t>16</a:t>
            </a:fld>
            <a:endParaRPr lang="en-US"/>
          </a:p>
        </p:txBody>
      </p:sp>
      <p:sp>
        <p:nvSpPr>
          <p:cNvPr id="3" name="Title 2">
            <a:extLst>
              <a:ext uri="{FF2B5EF4-FFF2-40B4-BE49-F238E27FC236}">
                <a16:creationId xmlns:a16="http://schemas.microsoft.com/office/drawing/2014/main" id="{498B1AE4-C2F1-0640-AE19-D69446C19A8B}"/>
              </a:ext>
            </a:extLst>
          </p:cNvPr>
          <p:cNvSpPr>
            <a:spLocks noGrp="1"/>
          </p:cNvSpPr>
          <p:nvPr>
            <p:ph type="title"/>
          </p:nvPr>
        </p:nvSpPr>
        <p:spPr/>
        <p:txBody>
          <a:bodyPr/>
          <a:lstStyle/>
          <a:p>
            <a:r>
              <a:rPr lang="en-US" dirty="0"/>
              <a:t>Practical Application I</a:t>
            </a:r>
          </a:p>
        </p:txBody>
      </p:sp>
      <p:sp>
        <p:nvSpPr>
          <p:cNvPr id="4" name="Content Placeholder 3">
            <a:extLst>
              <a:ext uri="{FF2B5EF4-FFF2-40B4-BE49-F238E27FC236}">
                <a16:creationId xmlns:a16="http://schemas.microsoft.com/office/drawing/2014/main" id="{F7425D28-2EE7-3E47-99FE-01028B129643}"/>
              </a:ext>
            </a:extLst>
          </p:cNvPr>
          <p:cNvSpPr>
            <a:spLocks noGrp="1"/>
          </p:cNvSpPr>
          <p:nvPr>
            <p:ph idx="1"/>
          </p:nvPr>
        </p:nvSpPr>
        <p:spPr/>
        <p:txBody>
          <a:bodyPr/>
          <a:lstStyle/>
          <a:p>
            <a:r>
              <a:rPr lang="en-US" dirty="0"/>
              <a:t>A basic routine of financial computing</a:t>
            </a:r>
          </a:p>
        </p:txBody>
      </p:sp>
      <p:pic>
        <p:nvPicPr>
          <p:cNvPr id="5" name="Picture 4">
            <a:extLst>
              <a:ext uri="{FF2B5EF4-FFF2-40B4-BE49-F238E27FC236}">
                <a16:creationId xmlns:a16="http://schemas.microsoft.com/office/drawing/2014/main" id="{57B6E392-81A8-1F4C-B756-F77DA28B9A21}"/>
              </a:ext>
            </a:extLst>
          </p:cNvPr>
          <p:cNvPicPr>
            <a:picLocks noChangeAspect="1"/>
          </p:cNvPicPr>
          <p:nvPr/>
        </p:nvPicPr>
        <p:blipFill>
          <a:blip r:embed="rId3"/>
          <a:stretch>
            <a:fillRect/>
          </a:stretch>
        </p:blipFill>
        <p:spPr>
          <a:xfrm>
            <a:off x="1566249" y="1911699"/>
            <a:ext cx="5721790" cy="3650357"/>
          </a:xfrm>
          <a:prstGeom prst="rect">
            <a:avLst/>
          </a:prstGeom>
        </p:spPr>
      </p:pic>
      <p:sp>
        <p:nvSpPr>
          <p:cNvPr id="6" name="TextBox 5">
            <a:extLst>
              <a:ext uri="{FF2B5EF4-FFF2-40B4-BE49-F238E27FC236}">
                <a16:creationId xmlns:a16="http://schemas.microsoft.com/office/drawing/2014/main" id="{C34C7ABA-6AD6-324D-AF7A-158D078EB809}"/>
              </a:ext>
            </a:extLst>
          </p:cNvPr>
          <p:cNvSpPr txBox="1"/>
          <p:nvPr/>
        </p:nvSpPr>
        <p:spPr>
          <a:xfrm>
            <a:off x="724277" y="5813823"/>
            <a:ext cx="7704499" cy="369332"/>
          </a:xfrm>
          <a:prstGeom prst="rect">
            <a:avLst/>
          </a:prstGeom>
          <a:noFill/>
        </p:spPr>
        <p:txBody>
          <a:bodyPr wrap="square" rtlCol="0">
            <a:spAutoFit/>
          </a:bodyPr>
          <a:lstStyle/>
          <a:p>
            <a:pPr algn="ctr"/>
            <a:r>
              <a:rPr lang="en-US" dirty="0"/>
              <a:t>Maximum subarray sum to find the optimal long-term investment </a:t>
            </a:r>
          </a:p>
        </p:txBody>
      </p:sp>
    </p:spTree>
    <p:extLst>
      <p:ext uri="{BB962C8B-B14F-4D97-AF65-F5344CB8AC3E}">
        <p14:creationId xmlns:p14="http://schemas.microsoft.com/office/powerpoint/2010/main" val="27033804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01D419E-7AF7-CB40-895D-2063196B4326}"/>
              </a:ext>
            </a:extLst>
          </p:cNvPr>
          <p:cNvSpPr>
            <a:spLocks noGrp="1"/>
          </p:cNvSpPr>
          <p:nvPr>
            <p:ph type="sldNum" sz="quarter" idx="12"/>
          </p:nvPr>
        </p:nvSpPr>
        <p:spPr/>
        <p:txBody>
          <a:bodyPr/>
          <a:lstStyle/>
          <a:p>
            <a:fld id="{4E77BC79-9480-1042-96E1-82B94DA0811E}" type="slidenum">
              <a:rPr lang="en-US" smtClean="0"/>
              <a:t>17</a:t>
            </a:fld>
            <a:endParaRPr lang="en-US"/>
          </a:p>
        </p:txBody>
      </p:sp>
      <p:sp>
        <p:nvSpPr>
          <p:cNvPr id="3" name="Title 2">
            <a:extLst>
              <a:ext uri="{FF2B5EF4-FFF2-40B4-BE49-F238E27FC236}">
                <a16:creationId xmlns:a16="http://schemas.microsoft.com/office/drawing/2014/main" id="{498B1AE4-C2F1-0640-AE19-D69446C19A8B}"/>
              </a:ext>
            </a:extLst>
          </p:cNvPr>
          <p:cNvSpPr>
            <a:spLocks noGrp="1"/>
          </p:cNvSpPr>
          <p:nvPr>
            <p:ph type="title"/>
          </p:nvPr>
        </p:nvSpPr>
        <p:spPr/>
        <p:txBody>
          <a:bodyPr/>
          <a:lstStyle/>
          <a:p>
            <a:r>
              <a:rPr lang="en-US" dirty="0"/>
              <a:t>Practical Application II</a:t>
            </a:r>
          </a:p>
        </p:txBody>
      </p:sp>
      <p:sp>
        <p:nvSpPr>
          <p:cNvPr id="4" name="Content Placeholder 3">
            <a:extLst>
              <a:ext uri="{FF2B5EF4-FFF2-40B4-BE49-F238E27FC236}">
                <a16:creationId xmlns:a16="http://schemas.microsoft.com/office/drawing/2014/main" id="{F7425D28-2EE7-3E47-99FE-01028B129643}"/>
              </a:ext>
            </a:extLst>
          </p:cNvPr>
          <p:cNvSpPr>
            <a:spLocks noGrp="1"/>
          </p:cNvSpPr>
          <p:nvPr>
            <p:ph idx="1"/>
          </p:nvPr>
        </p:nvSpPr>
        <p:spPr/>
        <p:txBody>
          <a:bodyPr/>
          <a:lstStyle/>
          <a:p>
            <a:r>
              <a:rPr lang="en-US" dirty="0"/>
              <a:t>Row-based VLSI detailed placement </a:t>
            </a:r>
          </a:p>
        </p:txBody>
      </p:sp>
      <p:pic>
        <p:nvPicPr>
          <p:cNvPr id="9" name="Picture 8" descr="A picture containing drawing&#10;&#10;Description automatically generated">
            <a:extLst>
              <a:ext uri="{FF2B5EF4-FFF2-40B4-BE49-F238E27FC236}">
                <a16:creationId xmlns:a16="http://schemas.microsoft.com/office/drawing/2014/main" id="{F3F0BF3B-2527-8744-A089-CCBCD1E65094}"/>
              </a:ext>
            </a:extLst>
          </p:cNvPr>
          <p:cNvPicPr>
            <a:picLocks noChangeAspect="1"/>
          </p:cNvPicPr>
          <p:nvPr/>
        </p:nvPicPr>
        <p:blipFill>
          <a:blip r:embed="rId3"/>
          <a:stretch>
            <a:fillRect/>
          </a:stretch>
        </p:blipFill>
        <p:spPr>
          <a:xfrm>
            <a:off x="958850" y="2247425"/>
            <a:ext cx="7226300" cy="3124200"/>
          </a:xfrm>
          <a:prstGeom prst="rect">
            <a:avLst/>
          </a:prstGeom>
        </p:spPr>
      </p:pic>
      <p:sp>
        <p:nvSpPr>
          <p:cNvPr id="10" name="TextBox 9">
            <a:extLst>
              <a:ext uri="{FF2B5EF4-FFF2-40B4-BE49-F238E27FC236}">
                <a16:creationId xmlns:a16="http://schemas.microsoft.com/office/drawing/2014/main" id="{29A81FE9-6CC2-E340-8569-F8B7E2B51054}"/>
              </a:ext>
            </a:extLst>
          </p:cNvPr>
          <p:cNvSpPr txBox="1"/>
          <p:nvPr/>
        </p:nvSpPr>
        <p:spPr>
          <a:xfrm>
            <a:off x="724277" y="5813823"/>
            <a:ext cx="7704499" cy="369332"/>
          </a:xfrm>
          <a:prstGeom prst="rect">
            <a:avLst/>
          </a:prstGeom>
          <a:noFill/>
        </p:spPr>
        <p:txBody>
          <a:bodyPr wrap="square" rtlCol="0">
            <a:spAutoFit/>
          </a:bodyPr>
          <a:lstStyle/>
          <a:p>
            <a:pPr algn="ctr"/>
            <a:r>
              <a:rPr lang="en-US" dirty="0"/>
              <a:t>Maximum/minimum subarray sum to find per-row wirelength</a:t>
            </a:r>
          </a:p>
        </p:txBody>
      </p:sp>
    </p:spTree>
    <p:extLst>
      <p:ext uri="{BB962C8B-B14F-4D97-AF65-F5344CB8AC3E}">
        <p14:creationId xmlns:p14="http://schemas.microsoft.com/office/powerpoint/2010/main" val="13324007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39EA0D-391C-F344-B81E-77CB63164A5F}"/>
              </a:ext>
            </a:extLst>
          </p:cNvPr>
          <p:cNvSpPr>
            <a:spLocks noGrp="1"/>
          </p:cNvSpPr>
          <p:nvPr>
            <p:ph type="sldNum" sz="quarter" idx="12"/>
          </p:nvPr>
        </p:nvSpPr>
        <p:spPr/>
        <p:txBody>
          <a:bodyPr/>
          <a:lstStyle/>
          <a:p>
            <a:fld id="{4E77BC79-9480-1042-96E1-82B94DA0811E}" type="slidenum">
              <a:rPr lang="en-US" smtClean="0"/>
              <a:t>18</a:t>
            </a:fld>
            <a:endParaRPr lang="en-US"/>
          </a:p>
        </p:txBody>
      </p:sp>
      <p:sp>
        <p:nvSpPr>
          <p:cNvPr id="3" name="Title 2">
            <a:extLst>
              <a:ext uri="{FF2B5EF4-FFF2-40B4-BE49-F238E27FC236}">
                <a16:creationId xmlns:a16="http://schemas.microsoft.com/office/drawing/2014/main" id="{FA5FFA3B-8509-7A4F-B59B-CC42D844CEE6}"/>
              </a:ext>
            </a:extLst>
          </p:cNvPr>
          <p:cNvSpPr>
            <a:spLocks noGrp="1"/>
          </p:cNvSpPr>
          <p:nvPr>
            <p:ph type="title"/>
          </p:nvPr>
        </p:nvSpPr>
        <p:spPr/>
        <p:txBody>
          <a:bodyPr>
            <a:normAutofit/>
          </a:bodyPr>
          <a:lstStyle/>
          <a:p>
            <a:r>
              <a:rPr lang="en-US" dirty="0"/>
              <a:t>Brute Force?</a:t>
            </a:r>
          </a:p>
        </p:txBody>
      </p:sp>
      <p:sp>
        <p:nvSpPr>
          <p:cNvPr id="4" name="Content Placeholder 3">
            <a:extLst>
              <a:ext uri="{FF2B5EF4-FFF2-40B4-BE49-F238E27FC236}">
                <a16:creationId xmlns:a16="http://schemas.microsoft.com/office/drawing/2014/main" id="{FD59BC10-4403-2D4E-845D-A0CC3ADEE664}"/>
              </a:ext>
            </a:extLst>
          </p:cNvPr>
          <p:cNvSpPr>
            <a:spLocks noGrp="1"/>
          </p:cNvSpPr>
          <p:nvPr>
            <p:ph idx="1"/>
          </p:nvPr>
        </p:nvSpPr>
        <p:spPr/>
        <p:txBody>
          <a:bodyPr>
            <a:normAutofit/>
          </a:bodyPr>
          <a:lstStyle/>
          <a:p>
            <a:pPr algn="just"/>
            <a:r>
              <a:rPr lang="en-US" b="0" dirty="0">
                <a:latin typeface="Roboto"/>
              </a:rPr>
              <a:t>Run two loops</a:t>
            </a:r>
            <a:endParaRPr lang="en-US" altLang="zh-TW" sz="2400" dirty="0"/>
          </a:p>
        </p:txBody>
      </p:sp>
      <p:pic>
        <p:nvPicPr>
          <p:cNvPr id="7" name="Picture 6" descr="A close up of a screen&#10;&#10;Description automatically generated">
            <a:extLst>
              <a:ext uri="{FF2B5EF4-FFF2-40B4-BE49-F238E27FC236}">
                <a16:creationId xmlns:a16="http://schemas.microsoft.com/office/drawing/2014/main" id="{DE4E4896-1D40-C94C-BFAC-4A4B75F65103}"/>
              </a:ext>
            </a:extLst>
          </p:cNvPr>
          <p:cNvPicPr>
            <a:picLocks noChangeAspect="1"/>
          </p:cNvPicPr>
          <p:nvPr/>
        </p:nvPicPr>
        <p:blipFill>
          <a:blip r:embed="rId3"/>
          <a:stretch>
            <a:fillRect/>
          </a:stretch>
        </p:blipFill>
        <p:spPr>
          <a:xfrm>
            <a:off x="0" y="2286479"/>
            <a:ext cx="9144000" cy="3275577"/>
          </a:xfrm>
          <a:prstGeom prst="rect">
            <a:avLst/>
          </a:prstGeom>
        </p:spPr>
      </p:pic>
    </p:spTree>
    <p:extLst>
      <p:ext uri="{BB962C8B-B14F-4D97-AF65-F5344CB8AC3E}">
        <p14:creationId xmlns:p14="http://schemas.microsoft.com/office/powerpoint/2010/main" val="3211553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AD90612-75F2-5F4C-83E2-C6A12BFB4B36}"/>
              </a:ext>
            </a:extLst>
          </p:cNvPr>
          <p:cNvSpPr>
            <a:spLocks noGrp="1"/>
          </p:cNvSpPr>
          <p:nvPr>
            <p:ph type="sldNum" sz="quarter" idx="12"/>
          </p:nvPr>
        </p:nvSpPr>
        <p:spPr/>
        <p:txBody>
          <a:bodyPr/>
          <a:lstStyle/>
          <a:p>
            <a:fld id="{4E77BC79-9480-1042-96E1-82B94DA0811E}" type="slidenum">
              <a:rPr lang="en-US" smtClean="0"/>
              <a:t>19</a:t>
            </a:fld>
            <a:endParaRPr lang="en-US"/>
          </a:p>
        </p:txBody>
      </p:sp>
      <p:sp>
        <p:nvSpPr>
          <p:cNvPr id="3" name="Title 2">
            <a:extLst>
              <a:ext uri="{FF2B5EF4-FFF2-40B4-BE49-F238E27FC236}">
                <a16:creationId xmlns:a16="http://schemas.microsoft.com/office/drawing/2014/main" id="{44BEA704-0BDE-A340-A5FE-0809E489E0B6}"/>
              </a:ext>
            </a:extLst>
          </p:cNvPr>
          <p:cNvSpPr>
            <a:spLocks noGrp="1"/>
          </p:cNvSpPr>
          <p:nvPr>
            <p:ph type="title"/>
          </p:nvPr>
        </p:nvSpPr>
        <p:spPr/>
        <p:txBody>
          <a:bodyPr/>
          <a:lstStyle/>
          <a:p>
            <a:r>
              <a:rPr lang="en-US" dirty="0"/>
              <a:t>Divide and Conquer</a:t>
            </a:r>
          </a:p>
        </p:txBody>
      </p:sp>
      <p:sp>
        <p:nvSpPr>
          <p:cNvPr id="4" name="Content Placeholder 3">
            <a:extLst>
              <a:ext uri="{FF2B5EF4-FFF2-40B4-BE49-F238E27FC236}">
                <a16:creationId xmlns:a16="http://schemas.microsoft.com/office/drawing/2014/main" id="{78EACF65-7510-CD40-8A74-E8C1B7C5E9F0}"/>
              </a:ext>
            </a:extLst>
          </p:cNvPr>
          <p:cNvSpPr>
            <a:spLocks noGrp="1"/>
          </p:cNvSpPr>
          <p:nvPr>
            <p:ph idx="1"/>
          </p:nvPr>
        </p:nvSpPr>
        <p:spPr/>
        <p:txBody>
          <a:bodyPr/>
          <a:lstStyle/>
          <a:p>
            <a:pPr marL="1168400" lvl="0" indent="-1168400" algn="just" defTabSz="914400">
              <a:buNone/>
              <a:defRPr/>
            </a:pPr>
            <a:r>
              <a:rPr lang="en-US" altLang="zh-TW" dirty="0">
                <a:solidFill>
                  <a:srgbClr val="0000FF"/>
                </a:solidFill>
                <a:latin typeface="Gill Sans MT"/>
              </a:rPr>
              <a:t>Step 1:</a:t>
            </a:r>
            <a:r>
              <a:rPr lang="en-US" altLang="zh-TW" dirty="0">
                <a:solidFill>
                  <a:prstClr val="black"/>
                </a:solidFill>
                <a:latin typeface="Gill Sans MT"/>
              </a:rPr>
              <a:t> 	If the array has fewer than 3 elements, go brute force</a:t>
            </a:r>
          </a:p>
          <a:p>
            <a:pPr marL="1168400" lvl="0" indent="-1168400" algn="just" defTabSz="914400">
              <a:buNone/>
              <a:defRPr/>
            </a:pPr>
            <a:r>
              <a:rPr lang="en-US" altLang="zh-TW" dirty="0">
                <a:solidFill>
                  <a:srgbClr val="0000FF"/>
                </a:solidFill>
                <a:latin typeface="Gill Sans MT"/>
              </a:rPr>
              <a:t>Step 2:</a:t>
            </a:r>
            <a:r>
              <a:rPr lang="en-US" altLang="zh-TW" dirty="0">
                <a:solidFill>
                  <a:prstClr val="black"/>
                </a:solidFill>
                <a:latin typeface="Gill Sans MT"/>
              </a:rPr>
              <a:t> 	Partition the array into two halves of equal size. Recursively find the maximum subarray sum of S</a:t>
            </a:r>
            <a:r>
              <a:rPr lang="en-US" altLang="zh-TW" baseline="-25000" dirty="0">
                <a:solidFill>
                  <a:prstClr val="black"/>
                </a:solidFill>
                <a:latin typeface="Gill Sans MT"/>
              </a:rPr>
              <a:t>L</a:t>
            </a:r>
            <a:r>
              <a:rPr lang="en-US" altLang="zh-TW" dirty="0">
                <a:solidFill>
                  <a:prstClr val="black"/>
                </a:solidFill>
                <a:latin typeface="Gill Sans MT"/>
              </a:rPr>
              <a:t> and S</a:t>
            </a:r>
            <a:r>
              <a:rPr lang="en-US" altLang="zh-TW" baseline="-25000" dirty="0">
                <a:solidFill>
                  <a:prstClr val="black"/>
                </a:solidFill>
                <a:latin typeface="Gill Sans MT"/>
              </a:rPr>
              <a:t>R</a:t>
            </a:r>
            <a:r>
              <a:rPr lang="en-US" altLang="zh-TW" dirty="0">
                <a:solidFill>
                  <a:prstClr val="black"/>
                </a:solidFill>
                <a:latin typeface="Gill Sans MT"/>
              </a:rPr>
              <a:t> . </a:t>
            </a:r>
          </a:p>
          <a:p>
            <a:pPr marL="1168400" lvl="0" indent="-1168400" algn="just" defTabSz="914400">
              <a:buNone/>
              <a:defRPr/>
            </a:pPr>
            <a:r>
              <a:rPr lang="en-US" altLang="zh-TW" dirty="0">
                <a:solidFill>
                  <a:srgbClr val="0000FF"/>
                </a:solidFill>
                <a:latin typeface="Gill Sans MT"/>
              </a:rPr>
              <a:t>Step 3:</a:t>
            </a:r>
            <a:r>
              <a:rPr lang="en-US" altLang="zh-TW" dirty="0">
                <a:solidFill>
                  <a:prstClr val="black"/>
                </a:solidFill>
                <a:latin typeface="Gill Sans MT"/>
              </a:rPr>
              <a:t> 	Merge two sums from S</a:t>
            </a:r>
            <a:r>
              <a:rPr lang="en-US" altLang="zh-TW" baseline="-25000" dirty="0">
                <a:solidFill>
                  <a:prstClr val="black"/>
                </a:solidFill>
                <a:latin typeface="Gill Sans MT"/>
              </a:rPr>
              <a:t>L</a:t>
            </a:r>
            <a:r>
              <a:rPr lang="en-US" altLang="zh-TW" dirty="0">
                <a:solidFill>
                  <a:prstClr val="black"/>
                </a:solidFill>
                <a:latin typeface="Gill Sans MT"/>
              </a:rPr>
              <a:t> and S</a:t>
            </a:r>
            <a:r>
              <a:rPr lang="en-US" altLang="zh-TW" baseline="-25000" dirty="0">
                <a:solidFill>
                  <a:prstClr val="black"/>
                </a:solidFill>
                <a:latin typeface="Gill Sans MT"/>
              </a:rPr>
              <a:t>R</a:t>
            </a:r>
            <a:r>
              <a:rPr lang="en-US" altLang="zh-TW" dirty="0">
                <a:solidFill>
                  <a:prstClr val="black"/>
                </a:solidFill>
                <a:latin typeface="Gill Sans MT"/>
              </a:rPr>
              <a:t>. Find the maximum subarray sum across the mid point. Return the overall minimum</a:t>
            </a:r>
          </a:p>
          <a:p>
            <a:endParaRPr lang="en-US" dirty="0"/>
          </a:p>
        </p:txBody>
      </p:sp>
    </p:spTree>
    <p:extLst>
      <p:ext uri="{BB962C8B-B14F-4D97-AF65-F5344CB8AC3E}">
        <p14:creationId xmlns:p14="http://schemas.microsoft.com/office/powerpoint/2010/main" val="22373623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39EA0D-391C-F344-B81E-77CB63164A5F}"/>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FA5FFA3B-8509-7A4F-B59B-CC42D844CEE6}"/>
              </a:ext>
            </a:extLst>
          </p:cNvPr>
          <p:cNvSpPr>
            <a:spLocks noGrp="1"/>
          </p:cNvSpPr>
          <p:nvPr>
            <p:ph type="title"/>
          </p:nvPr>
        </p:nvSpPr>
        <p:spPr/>
        <p:txBody>
          <a:bodyPr>
            <a:normAutofit/>
          </a:bodyPr>
          <a:lstStyle/>
          <a:p>
            <a:r>
              <a:rPr lang="en-US" dirty="0"/>
              <a:t>Divide and Conquer Recap</a:t>
            </a:r>
          </a:p>
        </p:txBody>
      </p:sp>
      <p:sp>
        <p:nvSpPr>
          <p:cNvPr id="4" name="Content Placeholder 3">
            <a:extLst>
              <a:ext uri="{FF2B5EF4-FFF2-40B4-BE49-F238E27FC236}">
                <a16:creationId xmlns:a16="http://schemas.microsoft.com/office/drawing/2014/main" id="{FD59BC10-4403-2D4E-845D-A0CC3ADEE664}"/>
              </a:ext>
            </a:extLst>
          </p:cNvPr>
          <p:cNvSpPr>
            <a:spLocks noGrp="1"/>
          </p:cNvSpPr>
          <p:nvPr>
            <p:ph idx="1"/>
          </p:nvPr>
        </p:nvSpPr>
        <p:spPr/>
        <p:txBody>
          <a:bodyPr>
            <a:normAutofit/>
          </a:bodyPr>
          <a:lstStyle/>
          <a:p>
            <a:pPr algn="just"/>
            <a:r>
              <a:rPr lang="en-US" altLang="zh-TW" dirty="0"/>
              <a:t>Divide and Conquer is a recursive algorithm</a:t>
            </a:r>
          </a:p>
          <a:p>
            <a:pPr algn="just"/>
            <a:r>
              <a:rPr lang="en-US" altLang="en-US" dirty="0"/>
              <a:t>Three essential steps:</a:t>
            </a:r>
          </a:p>
          <a:p>
            <a:pPr lvl="1" algn="just"/>
            <a:r>
              <a:rPr lang="en-US" altLang="en-US" sz="2600" b="1" dirty="0">
                <a:solidFill>
                  <a:srgbClr val="C52D4E"/>
                </a:solidFill>
              </a:rPr>
              <a:t>Divide</a:t>
            </a:r>
            <a:r>
              <a:rPr lang="en-US" altLang="en-US" sz="2600" dirty="0"/>
              <a:t>: If the input size is too large to handle efficiently, divide the data into two or more disjoint subsets</a:t>
            </a:r>
          </a:p>
          <a:p>
            <a:pPr lvl="1" algn="just"/>
            <a:r>
              <a:rPr lang="en-US" altLang="en-US" sz="2600" b="1" dirty="0">
                <a:solidFill>
                  <a:srgbClr val="C52D4E"/>
                </a:solidFill>
              </a:rPr>
              <a:t>Recurse</a:t>
            </a:r>
            <a:r>
              <a:rPr lang="en-US" altLang="en-US" sz="2600" dirty="0"/>
              <a:t>: Keeps partitioning the data until a small size reasonable to solve</a:t>
            </a:r>
          </a:p>
          <a:p>
            <a:pPr lvl="1" algn="just"/>
            <a:r>
              <a:rPr lang="en-US" altLang="en-US" sz="2600" b="1" dirty="0">
                <a:solidFill>
                  <a:srgbClr val="C52D4E"/>
                </a:solidFill>
              </a:rPr>
              <a:t>Conquer</a:t>
            </a:r>
            <a:r>
              <a:rPr lang="en-US" altLang="en-US" sz="2600" dirty="0"/>
              <a:t>: Take the solutions from the subproblems and “merge” them to a solution from the division point</a:t>
            </a:r>
          </a:p>
          <a:p>
            <a:pPr algn="just"/>
            <a:endParaRPr lang="en-US" altLang="zh-TW" sz="2400" dirty="0"/>
          </a:p>
        </p:txBody>
      </p:sp>
    </p:spTree>
    <p:extLst>
      <p:ext uri="{BB962C8B-B14F-4D97-AF65-F5344CB8AC3E}">
        <p14:creationId xmlns:p14="http://schemas.microsoft.com/office/powerpoint/2010/main" val="12482524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23EF595-88F9-3641-9AF8-E30C839A0B15}"/>
              </a:ext>
            </a:extLst>
          </p:cNvPr>
          <p:cNvSpPr>
            <a:spLocks noGrp="1"/>
          </p:cNvSpPr>
          <p:nvPr>
            <p:ph type="sldNum" sz="quarter" idx="12"/>
          </p:nvPr>
        </p:nvSpPr>
        <p:spPr/>
        <p:txBody>
          <a:bodyPr/>
          <a:lstStyle/>
          <a:p>
            <a:fld id="{4E77BC79-9480-1042-96E1-82B94DA0811E}" type="slidenum">
              <a:rPr lang="en-US" smtClean="0"/>
              <a:t>20</a:t>
            </a:fld>
            <a:endParaRPr lang="en-US"/>
          </a:p>
        </p:txBody>
      </p:sp>
      <p:sp>
        <p:nvSpPr>
          <p:cNvPr id="3" name="Title 2">
            <a:extLst>
              <a:ext uri="{FF2B5EF4-FFF2-40B4-BE49-F238E27FC236}">
                <a16:creationId xmlns:a16="http://schemas.microsoft.com/office/drawing/2014/main" id="{E43FA150-E104-A845-A640-5ADC85B07391}"/>
              </a:ext>
            </a:extLst>
          </p:cNvPr>
          <p:cNvSpPr>
            <a:spLocks noGrp="1"/>
          </p:cNvSpPr>
          <p:nvPr>
            <p:ph type="title"/>
          </p:nvPr>
        </p:nvSpPr>
        <p:spPr/>
        <p:txBody>
          <a:bodyPr/>
          <a:lstStyle/>
          <a:p>
            <a:r>
              <a:rPr lang="en-US" dirty="0"/>
              <a:t>Sorting</a:t>
            </a:r>
          </a:p>
        </p:txBody>
      </p:sp>
      <p:sp>
        <p:nvSpPr>
          <p:cNvPr id="4" name="Content Placeholder 3">
            <a:extLst>
              <a:ext uri="{FF2B5EF4-FFF2-40B4-BE49-F238E27FC236}">
                <a16:creationId xmlns:a16="http://schemas.microsoft.com/office/drawing/2014/main" id="{04495404-0276-AB4C-92B9-B8D13B6E55A0}"/>
              </a:ext>
            </a:extLst>
          </p:cNvPr>
          <p:cNvSpPr>
            <a:spLocks noGrp="1"/>
          </p:cNvSpPr>
          <p:nvPr>
            <p:ph idx="1"/>
          </p:nvPr>
        </p:nvSpPr>
        <p:spPr>
          <a:xfrm>
            <a:off x="628650" y="1295944"/>
            <a:ext cx="7886700" cy="5404754"/>
          </a:xfrm>
        </p:spPr>
        <p:txBody>
          <a:bodyPr/>
          <a:lstStyle/>
          <a:p>
            <a:r>
              <a:rPr lang="en-US" dirty="0"/>
              <a:t>The most fundamental algorithm in all subjects …</a:t>
            </a:r>
          </a:p>
          <a:p>
            <a:r>
              <a:rPr lang="en-US" dirty="0"/>
              <a:t>Goal: puts elements in a certain order</a:t>
            </a:r>
          </a:p>
          <a:p>
            <a:pPr lvl="1"/>
            <a:r>
              <a:rPr lang="en-US" dirty="0"/>
              <a:t>Increasing order: 1, 2, 5, 6, 8, 90, 123</a:t>
            </a:r>
          </a:p>
          <a:p>
            <a:pPr lvl="1"/>
            <a:r>
              <a:rPr lang="en-US" dirty="0"/>
              <a:t>Decreasing order: 123, 90, 8, 6, 5, 2, 1</a:t>
            </a:r>
          </a:p>
          <a:p>
            <a:r>
              <a:rPr lang="en-US" dirty="0"/>
              <a:t>Many algorithm paradigms</a:t>
            </a:r>
          </a:p>
          <a:p>
            <a:pPr lvl="1"/>
            <a:r>
              <a:rPr lang="en-US" dirty="0"/>
              <a:t>Bubble sort</a:t>
            </a:r>
          </a:p>
          <a:p>
            <a:pPr lvl="1"/>
            <a:r>
              <a:rPr lang="en-US" dirty="0"/>
              <a:t>Selection sort</a:t>
            </a:r>
          </a:p>
          <a:p>
            <a:pPr lvl="1"/>
            <a:r>
              <a:rPr lang="en-US" dirty="0"/>
              <a:t>Merge sort</a:t>
            </a:r>
          </a:p>
          <a:p>
            <a:pPr lvl="1"/>
            <a:r>
              <a:rPr lang="en-US" dirty="0" err="1"/>
              <a:t>Qsort</a:t>
            </a:r>
            <a:endParaRPr lang="en-US" dirty="0"/>
          </a:p>
          <a:p>
            <a:pPr lvl="1"/>
            <a:r>
              <a:rPr lang="en-US" dirty="0"/>
              <a:t>…</a:t>
            </a:r>
          </a:p>
          <a:p>
            <a:r>
              <a:rPr lang="en-US" dirty="0"/>
              <a:t>Today, new sorting algorithms are being invented</a:t>
            </a:r>
          </a:p>
        </p:txBody>
      </p:sp>
    </p:spTree>
    <p:extLst>
      <p:ext uri="{BB962C8B-B14F-4D97-AF65-F5344CB8AC3E}">
        <p14:creationId xmlns:p14="http://schemas.microsoft.com/office/powerpoint/2010/main" val="38785462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C00F2B1-1691-D447-A59E-D1109045C974}"/>
              </a:ext>
            </a:extLst>
          </p:cNvPr>
          <p:cNvSpPr>
            <a:spLocks noGrp="1"/>
          </p:cNvSpPr>
          <p:nvPr>
            <p:ph type="sldNum" sz="quarter" idx="12"/>
          </p:nvPr>
        </p:nvSpPr>
        <p:spPr/>
        <p:txBody>
          <a:bodyPr/>
          <a:lstStyle/>
          <a:p>
            <a:fld id="{4E77BC79-9480-1042-96E1-82B94DA0811E}" type="slidenum">
              <a:rPr lang="en-US" smtClean="0"/>
              <a:t>21</a:t>
            </a:fld>
            <a:endParaRPr lang="en-US"/>
          </a:p>
        </p:txBody>
      </p:sp>
      <p:sp>
        <p:nvSpPr>
          <p:cNvPr id="3" name="Title 2">
            <a:extLst>
              <a:ext uri="{FF2B5EF4-FFF2-40B4-BE49-F238E27FC236}">
                <a16:creationId xmlns:a16="http://schemas.microsoft.com/office/drawing/2014/main" id="{4C5014E6-B614-9E43-91DA-AE3DC0DB29AD}"/>
              </a:ext>
            </a:extLst>
          </p:cNvPr>
          <p:cNvSpPr>
            <a:spLocks noGrp="1"/>
          </p:cNvSpPr>
          <p:nvPr>
            <p:ph type="title"/>
          </p:nvPr>
        </p:nvSpPr>
        <p:spPr/>
        <p:txBody>
          <a:bodyPr/>
          <a:lstStyle/>
          <a:p>
            <a:r>
              <a:rPr lang="en-US" dirty="0"/>
              <a:t>Selection Sort </a:t>
            </a:r>
          </a:p>
        </p:txBody>
      </p:sp>
      <p:sp>
        <p:nvSpPr>
          <p:cNvPr id="4" name="Content Placeholder 3">
            <a:extLst>
              <a:ext uri="{FF2B5EF4-FFF2-40B4-BE49-F238E27FC236}">
                <a16:creationId xmlns:a16="http://schemas.microsoft.com/office/drawing/2014/main" id="{DFFC91C7-796C-6141-9670-61C6814551CB}"/>
              </a:ext>
            </a:extLst>
          </p:cNvPr>
          <p:cNvSpPr>
            <a:spLocks noGrp="1"/>
          </p:cNvSpPr>
          <p:nvPr>
            <p:ph idx="1"/>
          </p:nvPr>
        </p:nvSpPr>
        <p:spPr/>
        <p:txBody>
          <a:bodyPr/>
          <a:lstStyle/>
          <a:p>
            <a:r>
              <a:rPr lang="en-US" dirty="0"/>
              <a:t>Two loops</a:t>
            </a:r>
          </a:p>
          <a:p>
            <a:pPr lvl="1"/>
            <a:r>
              <a:rPr lang="en-US" dirty="0"/>
              <a:t>Outer loop to repeat n-1 times</a:t>
            </a:r>
          </a:p>
          <a:p>
            <a:pPr lvl="1"/>
            <a:r>
              <a:rPr lang="en-US" dirty="0"/>
              <a:t>Inner loop to find the minimum element</a:t>
            </a:r>
          </a:p>
        </p:txBody>
      </p:sp>
      <p:pic>
        <p:nvPicPr>
          <p:cNvPr id="6" name="Picture 5">
            <a:extLst>
              <a:ext uri="{FF2B5EF4-FFF2-40B4-BE49-F238E27FC236}">
                <a16:creationId xmlns:a16="http://schemas.microsoft.com/office/drawing/2014/main" id="{E9200F59-9055-A74F-B692-AD5B444DD5DD}"/>
              </a:ext>
            </a:extLst>
          </p:cNvPr>
          <p:cNvPicPr>
            <a:picLocks noChangeAspect="1"/>
          </p:cNvPicPr>
          <p:nvPr/>
        </p:nvPicPr>
        <p:blipFill>
          <a:blip r:embed="rId3"/>
          <a:stretch>
            <a:fillRect/>
          </a:stretch>
        </p:blipFill>
        <p:spPr>
          <a:xfrm>
            <a:off x="1240323" y="2614489"/>
            <a:ext cx="6799153" cy="4016207"/>
          </a:xfrm>
          <a:prstGeom prst="rect">
            <a:avLst/>
          </a:prstGeom>
        </p:spPr>
      </p:pic>
    </p:spTree>
    <p:extLst>
      <p:ext uri="{BB962C8B-B14F-4D97-AF65-F5344CB8AC3E}">
        <p14:creationId xmlns:p14="http://schemas.microsoft.com/office/powerpoint/2010/main" val="9774555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AA6A72-F166-A149-A992-77E1177FC459}"/>
              </a:ext>
            </a:extLst>
          </p:cNvPr>
          <p:cNvSpPr>
            <a:spLocks noGrp="1"/>
          </p:cNvSpPr>
          <p:nvPr>
            <p:ph type="sldNum" sz="quarter" idx="12"/>
          </p:nvPr>
        </p:nvSpPr>
        <p:spPr/>
        <p:txBody>
          <a:bodyPr/>
          <a:lstStyle/>
          <a:p>
            <a:fld id="{4E77BC79-9480-1042-96E1-82B94DA0811E}" type="slidenum">
              <a:rPr lang="en-US" smtClean="0"/>
              <a:t>22</a:t>
            </a:fld>
            <a:endParaRPr lang="en-US"/>
          </a:p>
        </p:txBody>
      </p:sp>
      <p:sp>
        <p:nvSpPr>
          <p:cNvPr id="3" name="Title 2">
            <a:extLst>
              <a:ext uri="{FF2B5EF4-FFF2-40B4-BE49-F238E27FC236}">
                <a16:creationId xmlns:a16="http://schemas.microsoft.com/office/drawing/2014/main" id="{3358D710-543C-814D-A6F0-12B89FDB2DCA}"/>
              </a:ext>
            </a:extLst>
          </p:cNvPr>
          <p:cNvSpPr>
            <a:spLocks noGrp="1"/>
          </p:cNvSpPr>
          <p:nvPr>
            <p:ph type="title"/>
          </p:nvPr>
        </p:nvSpPr>
        <p:spPr/>
        <p:txBody>
          <a:bodyPr/>
          <a:lstStyle/>
          <a:p>
            <a:r>
              <a:rPr lang="en-US" dirty="0"/>
              <a:t>Selection Sort Implementation</a:t>
            </a:r>
          </a:p>
        </p:txBody>
      </p:sp>
      <p:pic>
        <p:nvPicPr>
          <p:cNvPr id="6" name="Content Placeholder 5" descr="A close up of a screen&#10;&#10;Description automatically generated">
            <a:extLst>
              <a:ext uri="{FF2B5EF4-FFF2-40B4-BE49-F238E27FC236}">
                <a16:creationId xmlns:a16="http://schemas.microsoft.com/office/drawing/2014/main" id="{A274089D-E46F-4B46-9DF2-DB99E2D08FCF}"/>
              </a:ext>
            </a:extLst>
          </p:cNvPr>
          <p:cNvPicPr>
            <a:picLocks noGrp="1" noChangeAspect="1"/>
          </p:cNvPicPr>
          <p:nvPr>
            <p:ph idx="1"/>
          </p:nvPr>
        </p:nvPicPr>
        <p:blipFill>
          <a:blip r:embed="rId2"/>
          <a:stretch>
            <a:fillRect/>
          </a:stretch>
        </p:blipFill>
        <p:spPr>
          <a:xfrm>
            <a:off x="628650" y="1718228"/>
            <a:ext cx="7886700" cy="3813657"/>
          </a:xfrm>
        </p:spPr>
      </p:pic>
      <p:sp>
        <p:nvSpPr>
          <p:cNvPr id="7" name="TextBox 6">
            <a:extLst>
              <a:ext uri="{FF2B5EF4-FFF2-40B4-BE49-F238E27FC236}">
                <a16:creationId xmlns:a16="http://schemas.microsoft.com/office/drawing/2014/main" id="{C84691A9-A741-6742-8AB2-3E72A7CA9803}"/>
              </a:ext>
            </a:extLst>
          </p:cNvPr>
          <p:cNvSpPr txBox="1"/>
          <p:nvPr/>
        </p:nvSpPr>
        <p:spPr>
          <a:xfrm>
            <a:off x="724277" y="5813823"/>
            <a:ext cx="7704499" cy="461665"/>
          </a:xfrm>
          <a:prstGeom prst="rect">
            <a:avLst/>
          </a:prstGeom>
          <a:noFill/>
        </p:spPr>
        <p:txBody>
          <a:bodyPr wrap="square" rtlCol="0">
            <a:spAutoFit/>
          </a:bodyPr>
          <a:lstStyle/>
          <a:p>
            <a:pPr algn="ctr"/>
            <a:r>
              <a:rPr lang="en-US" sz="2400" dirty="0"/>
              <a:t>Time complexity O(N</a:t>
            </a:r>
            <a:r>
              <a:rPr lang="en-US" sz="2400" baseline="30000" dirty="0"/>
              <a:t>2</a:t>
            </a:r>
            <a:r>
              <a:rPr lang="en-US" sz="2400" dirty="0"/>
              <a:t>)</a:t>
            </a:r>
          </a:p>
        </p:txBody>
      </p:sp>
    </p:spTree>
    <p:extLst>
      <p:ext uri="{BB962C8B-B14F-4D97-AF65-F5344CB8AC3E}">
        <p14:creationId xmlns:p14="http://schemas.microsoft.com/office/powerpoint/2010/main" val="4064599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AA6A72-F166-A149-A992-77E1177FC459}"/>
              </a:ext>
            </a:extLst>
          </p:cNvPr>
          <p:cNvSpPr>
            <a:spLocks noGrp="1"/>
          </p:cNvSpPr>
          <p:nvPr>
            <p:ph type="sldNum" sz="quarter" idx="12"/>
          </p:nvPr>
        </p:nvSpPr>
        <p:spPr/>
        <p:txBody>
          <a:bodyPr/>
          <a:lstStyle/>
          <a:p>
            <a:fld id="{4E77BC79-9480-1042-96E1-82B94DA0811E}" type="slidenum">
              <a:rPr lang="en-US" smtClean="0"/>
              <a:t>23</a:t>
            </a:fld>
            <a:endParaRPr lang="en-US"/>
          </a:p>
        </p:txBody>
      </p:sp>
      <p:sp>
        <p:nvSpPr>
          <p:cNvPr id="3" name="Title 2">
            <a:extLst>
              <a:ext uri="{FF2B5EF4-FFF2-40B4-BE49-F238E27FC236}">
                <a16:creationId xmlns:a16="http://schemas.microsoft.com/office/drawing/2014/main" id="{3358D710-543C-814D-A6F0-12B89FDB2DCA}"/>
              </a:ext>
            </a:extLst>
          </p:cNvPr>
          <p:cNvSpPr>
            <a:spLocks noGrp="1"/>
          </p:cNvSpPr>
          <p:nvPr>
            <p:ph type="title"/>
          </p:nvPr>
        </p:nvSpPr>
        <p:spPr/>
        <p:txBody>
          <a:bodyPr/>
          <a:lstStyle/>
          <a:p>
            <a:r>
              <a:rPr lang="en-US" dirty="0"/>
              <a:t>Using Divide and Conquer: Merge Sort</a:t>
            </a:r>
          </a:p>
        </p:txBody>
      </p:sp>
      <p:sp>
        <p:nvSpPr>
          <p:cNvPr id="5" name="Content Placeholder 4">
            <a:extLst>
              <a:ext uri="{FF2B5EF4-FFF2-40B4-BE49-F238E27FC236}">
                <a16:creationId xmlns:a16="http://schemas.microsoft.com/office/drawing/2014/main" id="{87315ECF-9ED1-DC40-BAA6-830491B3A38D}"/>
              </a:ext>
            </a:extLst>
          </p:cNvPr>
          <p:cNvSpPr>
            <a:spLocks noGrp="1"/>
          </p:cNvSpPr>
          <p:nvPr>
            <p:ph idx="1"/>
          </p:nvPr>
        </p:nvSpPr>
        <p:spPr/>
        <p:txBody>
          <a:bodyPr/>
          <a:lstStyle/>
          <a:p>
            <a:pPr algn="just">
              <a:lnSpc>
                <a:spcPct val="90000"/>
              </a:lnSpc>
              <a:defRPr/>
            </a:pPr>
            <a:r>
              <a:rPr lang="en-US" altLang="en-US" b="1" dirty="0">
                <a:solidFill>
                  <a:srgbClr val="C52D4E"/>
                </a:solidFill>
              </a:rPr>
              <a:t>Divide</a:t>
            </a:r>
            <a:r>
              <a:rPr lang="en-US" altLang="en-US" dirty="0"/>
              <a:t>: If S has at two or more elements (nothing needs to be done if S has zero or one elements), remove all the elements from S and put them into two sequences, S</a:t>
            </a:r>
            <a:r>
              <a:rPr lang="en-US" altLang="en-US" baseline="-25000" dirty="0"/>
              <a:t>L</a:t>
            </a:r>
            <a:r>
              <a:rPr lang="en-US" altLang="en-US" dirty="0"/>
              <a:t> and S</a:t>
            </a:r>
            <a:r>
              <a:rPr lang="en-US" altLang="en-US" baseline="-25000" dirty="0"/>
              <a:t>R</a:t>
            </a:r>
            <a:r>
              <a:rPr lang="en-US" altLang="en-US" dirty="0"/>
              <a:t>, each containing about half of the elements of S. (i.e. S</a:t>
            </a:r>
            <a:r>
              <a:rPr lang="en-US" altLang="en-US" baseline="-25000" dirty="0"/>
              <a:t>L</a:t>
            </a:r>
            <a:r>
              <a:rPr lang="en-US" altLang="en-US" dirty="0"/>
              <a:t> contains the first </a:t>
            </a:r>
            <a:r>
              <a:rPr lang="en-US" altLang="en-US" dirty="0">
                <a:sym typeface="Symbol" pitchFamily="18" charset="2"/>
              </a:rPr>
              <a:t></a:t>
            </a:r>
            <a:r>
              <a:rPr lang="en-US" altLang="en-US" dirty="0"/>
              <a:t>n/2</a:t>
            </a:r>
            <a:r>
              <a:rPr lang="en-US" altLang="en-US" dirty="0">
                <a:sym typeface="Symbol" pitchFamily="18" charset="2"/>
              </a:rPr>
              <a:t> </a:t>
            </a:r>
            <a:r>
              <a:rPr lang="en-US" altLang="en-US" dirty="0"/>
              <a:t>elements and S</a:t>
            </a:r>
            <a:r>
              <a:rPr lang="en-US" altLang="en-US" baseline="-25000" dirty="0"/>
              <a:t>R</a:t>
            </a:r>
            <a:r>
              <a:rPr lang="en-US" altLang="en-US" dirty="0"/>
              <a:t> contains the remaining </a:t>
            </a:r>
            <a:r>
              <a:rPr lang="en-US" altLang="en-US" dirty="0">
                <a:sym typeface="Symbol" pitchFamily="18" charset="2"/>
              </a:rPr>
              <a:t></a:t>
            </a:r>
            <a:r>
              <a:rPr lang="en-US" altLang="en-US" dirty="0"/>
              <a:t>n/2</a:t>
            </a:r>
            <a:r>
              <a:rPr lang="en-US" altLang="en-US" dirty="0">
                <a:sym typeface="Symbol" pitchFamily="18" charset="2"/>
              </a:rPr>
              <a:t></a:t>
            </a:r>
            <a:r>
              <a:rPr lang="en-US" altLang="en-US" dirty="0"/>
              <a:t> elements.</a:t>
            </a:r>
          </a:p>
          <a:p>
            <a:pPr algn="just">
              <a:lnSpc>
                <a:spcPct val="90000"/>
              </a:lnSpc>
              <a:defRPr/>
            </a:pPr>
            <a:r>
              <a:rPr lang="en-US" altLang="en-US" b="1" dirty="0">
                <a:solidFill>
                  <a:srgbClr val="C52D4E"/>
                </a:solidFill>
              </a:rPr>
              <a:t>Recurse</a:t>
            </a:r>
            <a:r>
              <a:rPr lang="en-US" altLang="en-US" dirty="0"/>
              <a:t>: Recursively sort sequences S</a:t>
            </a:r>
            <a:r>
              <a:rPr lang="en-US" altLang="en-US" baseline="-25000" dirty="0"/>
              <a:t>L</a:t>
            </a:r>
            <a:r>
              <a:rPr lang="en-US" altLang="en-US" dirty="0"/>
              <a:t> and S</a:t>
            </a:r>
            <a:r>
              <a:rPr lang="en-US" altLang="en-US" baseline="-25000" dirty="0"/>
              <a:t>R</a:t>
            </a:r>
            <a:r>
              <a:rPr lang="en-US" altLang="en-US" dirty="0"/>
              <a:t>.</a:t>
            </a:r>
          </a:p>
          <a:p>
            <a:pPr algn="just">
              <a:lnSpc>
                <a:spcPct val="90000"/>
              </a:lnSpc>
              <a:defRPr/>
            </a:pPr>
            <a:r>
              <a:rPr lang="en-US" altLang="en-US" b="1" dirty="0">
                <a:solidFill>
                  <a:srgbClr val="C52D4E"/>
                </a:solidFill>
              </a:rPr>
              <a:t>Conquer</a:t>
            </a:r>
            <a:r>
              <a:rPr lang="en-US" altLang="en-US" dirty="0"/>
              <a:t>: Put back the elements into S by merging the two sorted sequences S</a:t>
            </a:r>
            <a:r>
              <a:rPr lang="en-US" altLang="en-US" baseline="-25000" dirty="0"/>
              <a:t>L</a:t>
            </a:r>
            <a:r>
              <a:rPr lang="en-US" altLang="en-US" dirty="0"/>
              <a:t> and S</a:t>
            </a:r>
            <a:r>
              <a:rPr lang="en-US" altLang="en-US" baseline="-25000" dirty="0"/>
              <a:t>R</a:t>
            </a:r>
            <a:r>
              <a:rPr lang="en-US" altLang="en-US" dirty="0"/>
              <a:t> into a sorted sequence.</a:t>
            </a:r>
          </a:p>
          <a:p>
            <a:endParaRPr lang="en-US" dirty="0"/>
          </a:p>
        </p:txBody>
      </p:sp>
    </p:spTree>
    <p:extLst>
      <p:ext uri="{BB962C8B-B14F-4D97-AF65-F5344CB8AC3E}">
        <p14:creationId xmlns:p14="http://schemas.microsoft.com/office/powerpoint/2010/main" val="12981484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683" name="Group 204">
            <a:extLst>
              <a:ext uri="{FF2B5EF4-FFF2-40B4-BE49-F238E27FC236}">
                <a16:creationId xmlns:a16="http://schemas.microsoft.com/office/drawing/2014/main" id="{E4C0ABC0-620E-8E4A-9237-59F9F28BEDE7}"/>
              </a:ext>
            </a:extLst>
          </p:cNvPr>
          <p:cNvGrpSpPr>
            <a:grpSpLocks/>
          </p:cNvGrpSpPr>
          <p:nvPr/>
        </p:nvGrpSpPr>
        <p:grpSpPr bwMode="auto">
          <a:xfrm>
            <a:off x="911225" y="1584325"/>
            <a:ext cx="7589838" cy="1133475"/>
            <a:chOff x="284" y="258"/>
            <a:chExt cx="4781" cy="714"/>
          </a:xfrm>
        </p:grpSpPr>
        <p:grpSp>
          <p:nvGrpSpPr>
            <p:cNvPr id="71715" name="Group 141">
              <a:extLst>
                <a:ext uri="{FF2B5EF4-FFF2-40B4-BE49-F238E27FC236}">
                  <a16:creationId xmlns:a16="http://schemas.microsoft.com/office/drawing/2014/main" id="{1BF31845-38EB-4149-B9DF-BAADE1317E28}"/>
                </a:ext>
              </a:extLst>
            </p:cNvPr>
            <p:cNvGrpSpPr>
              <a:grpSpLocks/>
            </p:cNvGrpSpPr>
            <p:nvPr/>
          </p:nvGrpSpPr>
          <p:grpSpPr bwMode="auto">
            <a:xfrm>
              <a:off x="284" y="258"/>
              <a:ext cx="4168" cy="714"/>
              <a:chOff x="198" y="294"/>
              <a:chExt cx="4168" cy="714"/>
            </a:xfrm>
          </p:grpSpPr>
          <p:sp>
            <p:nvSpPr>
              <p:cNvPr id="71717" name="Text Box 142">
                <a:extLst>
                  <a:ext uri="{FF2B5EF4-FFF2-40B4-BE49-F238E27FC236}">
                    <a16:creationId xmlns:a16="http://schemas.microsoft.com/office/drawing/2014/main" id="{D5AB59FD-C1E2-E64D-8E19-97672FC223D1}"/>
                  </a:ext>
                </a:extLst>
              </p:cNvPr>
              <p:cNvSpPr txBox="1">
                <a:spLocks noChangeArrowheads="1"/>
              </p:cNvSpPr>
              <p:nvPr/>
            </p:nvSpPr>
            <p:spPr bwMode="auto">
              <a:xfrm>
                <a:off x="198" y="667"/>
                <a:ext cx="44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start</a:t>
                </a:r>
              </a:p>
            </p:txBody>
          </p:sp>
          <p:grpSp>
            <p:nvGrpSpPr>
              <p:cNvPr id="71718" name="Group 143">
                <a:extLst>
                  <a:ext uri="{FF2B5EF4-FFF2-40B4-BE49-F238E27FC236}">
                    <a16:creationId xmlns:a16="http://schemas.microsoft.com/office/drawing/2014/main" id="{BB1EECD4-90C7-E749-8B02-8F8DFF879D06}"/>
                  </a:ext>
                </a:extLst>
              </p:cNvPr>
              <p:cNvGrpSpPr>
                <a:grpSpLocks/>
              </p:cNvGrpSpPr>
              <p:nvPr/>
            </p:nvGrpSpPr>
            <p:grpSpPr bwMode="auto">
              <a:xfrm>
                <a:off x="821" y="614"/>
                <a:ext cx="3545" cy="394"/>
                <a:chOff x="717" y="2727"/>
                <a:chExt cx="3545" cy="394"/>
              </a:xfrm>
            </p:grpSpPr>
            <p:grpSp>
              <p:nvGrpSpPr>
                <p:cNvPr id="71727" name="Group 144">
                  <a:extLst>
                    <a:ext uri="{FF2B5EF4-FFF2-40B4-BE49-F238E27FC236}">
                      <a16:creationId xmlns:a16="http://schemas.microsoft.com/office/drawing/2014/main" id="{3D2E1AD6-6161-214E-8215-BEE41D1C9150}"/>
                    </a:ext>
                  </a:extLst>
                </p:cNvPr>
                <p:cNvGrpSpPr>
                  <a:grpSpLocks/>
                </p:cNvGrpSpPr>
                <p:nvPr/>
              </p:nvGrpSpPr>
              <p:grpSpPr bwMode="auto">
                <a:xfrm>
                  <a:off x="717" y="2727"/>
                  <a:ext cx="3545" cy="394"/>
                  <a:chOff x="639" y="611"/>
                  <a:chExt cx="3545" cy="394"/>
                </a:xfrm>
              </p:grpSpPr>
              <p:sp>
                <p:nvSpPr>
                  <p:cNvPr id="71729" name="Text Box 145">
                    <a:extLst>
                      <a:ext uri="{FF2B5EF4-FFF2-40B4-BE49-F238E27FC236}">
                        <a16:creationId xmlns:a16="http://schemas.microsoft.com/office/drawing/2014/main" id="{A7A4F825-929F-4243-8830-A09BF5D11C11}"/>
                      </a:ext>
                    </a:extLst>
                  </p:cNvPr>
                  <p:cNvSpPr txBox="1">
                    <a:spLocks noChangeArrowheads="1"/>
                  </p:cNvSpPr>
                  <p:nvPr/>
                </p:nvSpPr>
                <p:spPr bwMode="auto">
                  <a:xfrm>
                    <a:off x="688"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1730" name="Text Box 146">
                    <a:extLst>
                      <a:ext uri="{FF2B5EF4-FFF2-40B4-BE49-F238E27FC236}">
                        <a16:creationId xmlns:a16="http://schemas.microsoft.com/office/drawing/2014/main" id="{056DD5EF-F810-D944-A712-63B57981EF83}"/>
                      </a:ext>
                    </a:extLst>
                  </p:cNvPr>
                  <p:cNvSpPr txBox="1">
                    <a:spLocks noChangeArrowheads="1"/>
                  </p:cNvSpPr>
                  <p:nvPr/>
                </p:nvSpPr>
                <p:spPr bwMode="auto">
                  <a:xfrm>
                    <a:off x="2111"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1731" name="Text Box 147">
                    <a:extLst>
                      <a:ext uri="{FF2B5EF4-FFF2-40B4-BE49-F238E27FC236}">
                        <a16:creationId xmlns:a16="http://schemas.microsoft.com/office/drawing/2014/main" id="{C3A074BC-2CD4-EB40-8EB8-085FDD4FDD84}"/>
                      </a:ext>
                    </a:extLst>
                  </p:cNvPr>
                  <p:cNvSpPr txBox="1">
                    <a:spLocks noChangeArrowheads="1"/>
                  </p:cNvSpPr>
                  <p:nvPr/>
                </p:nvSpPr>
                <p:spPr bwMode="auto">
                  <a:xfrm>
                    <a:off x="1637"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1732" name="Text Box 148">
                    <a:extLst>
                      <a:ext uri="{FF2B5EF4-FFF2-40B4-BE49-F238E27FC236}">
                        <a16:creationId xmlns:a16="http://schemas.microsoft.com/office/drawing/2014/main" id="{694D2D82-06D9-8E46-977E-28D72AA7D074}"/>
                      </a:ext>
                    </a:extLst>
                  </p:cNvPr>
                  <p:cNvSpPr txBox="1">
                    <a:spLocks noChangeArrowheads="1"/>
                  </p:cNvSpPr>
                  <p:nvPr/>
                </p:nvSpPr>
                <p:spPr bwMode="auto">
                  <a:xfrm>
                    <a:off x="3060"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1733" name="Text Box 149">
                    <a:extLst>
                      <a:ext uri="{FF2B5EF4-FFF2-40B4-BE49-F238E27FC236}">
                        <a16:creationId xmlns:a16="http://schemas.microsoft.com/office/drawing/2014/main" id="{D0EF5896-2207-4D48-A5C7-02ED47E81851}"/>
                      </a:ext>
                    </a:extLst>
                  </p:cNvPr>
                  <p:cNvSpPr txBox="1">
                    <a:spLocks noChangeArrowheads="1"/>
                  </p:cNvSpPr>
                  <p:nvPr/>
                </p:nvSpPr>
                <p:spPr bwMode="auto">
                  <a:xfrm>
                    <a:off x="1162"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1734" name="Text Box 150">
                    <a:extLst>
                      <a:ext uri="{FF2B5EF4-FFF2-40B4-BE49-F238E27FC236}">
                        <a16:creationId xmlns:a16="http://schemas.microsoft.com/office/drawing/2014/main" id="{AEBBD83A-2E2C-1D40-9ACA-11C2B51D8C31}"/>
                      </a:ext>
                    </a:extLst>
                  </p:cNvPr>
                  <p:cNvSpPr txBox="1">
                    <a:spLocks noChangeArrowheads="1"/>
                  </p:cNvSpPr>
                  <p:nvPr/>
                </p:nvSpPr>
                <p:spPr bwMode="auto">
                  <a:xfrm>
                    <a:off x="2586"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1735" name="Rectangle 151">
                    <a:extLst>
                      <a:ext uri="{FF2B5EF4-FFF2-40B4-BE49-F238E27FC236}">
                        <a16:creationId xmlns:a16="http://schemas.microsoft.com/office/drawing/2014/main" id="{EF0931EF-CBA8-EE43-86CD-AEF11ED03789}"/>
                      </a:ext>
                    </a:extLst>
                  </p:cNvPr>
                  <p:cNvSpPr>
                    <a:spLocks noChangeArrowheads="1"/>
                  </p:cNvSpPr>
                  <p:nvPr/>
                </p:nvSpPr>
                <p:spPr bwMode="auto">
                  <a:xfrm>
                    <a:off x="639" y="611"/>
                    <a:ext cx="3545"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1736" name="Line 152">
                    <a:extLst>
                      <a:ext uri="{FF2B5EF4-FFF2-40B4-BE49-F238E27FC236}">
                        <a16:creationId xmlns:a16="http://schemas.microsoft.com/office/drawing/2014/main" id="{2024E676-9489-A146-975C-943F054C26A3}"/>
                      </a:ext>
                    </a:extLst>
                  </p:cNvPr>
                  <p:cNvSpPr>
                    <a:spLocks noChangeShapeType="1"/>
                  </p:cNvSpPr>
                  <p:nvPr/>
                </p:nvSpPr>
                <p:spPr bwMode="auto">
                  <a:xfrm>
                    <a:off x="1079"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37" name="Line 153">
                    <a:extLst>
                      <a:ext uri="{FF2B5EF4-FFF2-40B4-BE49-F238E27FC236}">
                        <a16:creationId xmlns:a16="http://schemas.microsoft.com/office/drawing/2014/main" id="{582F92F1-0F02-5B40-B402-5AEAE6529CE5}"/>
                      </a:ext>
                    </a:extLst>
                  </p:cNvPr>
                  <p:cNvSpPr>
                    <a:spLocks noChangeShapeType="1"/>
                  </p:cNvSpPr>
                  <p:nvPr/>
                </p:nvSpPr>
                <p:spPr bwMode="auto">
                  <a:xfrm>
                    <a:off x="1553"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38" name="Line 154">
                    <a:extLst>
                      <a:ext uri="{FF2B5EF4-FFF2-40B4-BE49-F238E27FC236}">
                        <a16:creationId xmlns:a16="http://schemas.microsoft.com/office/drawing/2014/main" id="{7207F78F-9CC1-7646-AF76-5F419C1E72DB}"/>
                      </a:ext>
                    </a:extLst>
                  </p:cNvPr>
                  <p:cNvSpPr>
                    <a:spLocks noChangeShapeType="1"/>
                  </p:cNvSpPr>
                  <p:nvPr/>
                </p:nvSpPr>
                <p:spPr bwMode="auto">
                  <a:xfrm>
                    <a:off x="2028"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39" name="Line 155">
                    <a:extLst>
                      <a:ext uri="{FF2B5EF4-FFF2-40B4-BE49-F238E27FC236}">
                        <a16:creationId xmlns:a16="http://schemas.microsoft.com/office/drawing/2014/main" id="{D36CCB16-12EF-7948-B2B3-1A38E2C98677}"/>
                      </a:ext>
                    </a:extLst>
                  </p:cNvPr>
                  <p:cNvSpPr>
                    <a:spLocks noChangeShapeType="1"/>
                  </p:cNvSpPr>
                  <p:nvPr/>
                </p:nvSpPr>
                <p:spPr bwMode="auto">
                  <a:xfrm>
                    <a:off x="3451"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40" name="Line 156">
                    <a:extLst>
                      <a:ext uri="{FF2B5EF4-FFF2-40B4-BE49-F238E27FC236}">
                        <a16:creationId xmlns:a16="http://schemas.microsoft.com/office/drawing/2014/main" id="{8127B810-5580-B540-8699-F44313F1ECA8}"/>
                      </a:ext>
                    </a:extLst>
                  </p:cNvPr>
                  <p:cNvSpPr>
                    <a:spLocks noChangeShapeType="1"/>
                  </p:cNvSpPr>
                  <p:nvPr/>
                </p:nvSpPr>
                <p:spPr bwMode="auto">
                  <a:xfrm>
                    <a:off x="2977"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41" name="Line 157">
                    <a:extLst>
                      <a:ext uri="{FF2B5EF4-FFF2-40B4-BE49-F238E27FC236}">
                        <a16:creationId xmlns:a16="http://schemas.microsoft.com/office/drawing/2014/main" id="{04346EC2-FFEC-E04B-AC86-325AF9E64632}"/>
                      </a:ext>
                    </a:extLst>
                  </p:cNvPr>
                  <p:cNvSpPr>
                    <a:spLocks noChangeShapeType="1"/>
                  </p:cNvSpPr>
                  <p:nvPr/>
                </p:nvSpPr>
                <p:spPr bwMode="auto">
                  <a:xfrm>
                    <a:off x="2502"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42" name="Line 158">
                    <a:extLst>
                      <a:ext uri="{FF2B5EF4-FFF2-40B4-BE49-F238E27FC236}">
                        <a16:creationId xmlns:a16="http://schemas.microsoft.com/office/drawing/2014/main" id="{ECA44CE3-D921-C04A-B267-FE6C0A0B7ED2}"/>
                      </a:ext>
                    </a:extLst>
                  </p:cNvPr>
                  <p:cNvSpPr>
                    <a:spLocks noChangeShapeType="1"/>
                  </p:cNvSpPr>
                  <p:nvPr/>
                </p:nvSpPr>
                <p:spPr bwMode="auto">
                  <a:xfrm>
                    <a:off x="3828" y="621"/>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71728" name="Text Box 159">
                  <a:extLst>
                    <a:ext uri="{FF2B5EF4-FFF2-40B4-BE49-F238E27FC236}">
                      <a16:creationId xmlns:a16="http://schemas.microsoft.com/office/drawing/2014/main" id="{A745A4A1-9AD3-074F-A286-0811142D95F7}"/>
                    </a:ext>
                  </a:extLst>
                </p:cNvPr>
                <p:cNvSpPr txBox="1">
                  <a:spLocks noChangeArrowheads="1"/>
                </p:cNvSpPr>
                <p:nvPr/>
              </p:nvSpPr>
              <p:spPr bwMode="auto">
                <a:xfrm>
                  <a:off x="3562" y="27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grpSp>
          <p:grpSp>
            <p:nvGrpSpPr>
              <p:cNvPr id="71719" name="Group 160">
                <a:extLst>
                  <a:ext uri="{FF2B5EF4-FFF2-40B4-BE49-F238E27FC236}">
                    <a16:creationId xmlns:a16="http://schemas.microsoft.com/office/drawing/2014/main" id="{106D9A71-3E54-8D4C-83A5-B35356B1457B}"/>
                  </a:ext>
                </a:extLst>
              </p:cNvPr>
              <p:cNvGrpSpPr>
                <a:grpSpLocks/>
              </p:cNvGrpSpPr>
              <p:nvPr/>
            </p:nvGrpSpPr>
            <p:grpSpPr bwMode="auto">
              <a:xfrm>
                <a:off x="920" y="294"/>
                <a:ext cx="2995" cy="288"/>
                <a:chOff x="816" y="2407"/>
                <a:chExt cx="2995" cy="288"/>
              </a:xfrm>
            </p:grpSpPr>
            <p:sp>
              <p:nvSpPr>
                <p:cNvPr id="71720" name="Text Box 161">
                  <a:extLst>
                    <a:ext uri="{FF2B5EF4-FFF2-40B4-BE49-F238E27FC236}">
                      <a16:creationId xmlns:a16="http://schemas.microsoft.com/office/drawing/2014/main" id="{6A9E6FC3-96DC-F849-AD20-290B6DFD317B}"/>
                    </a:ext>
                  </a:extLst>
                </p:cNvPr>
                <p:cNvSpPr txBox="1">
                  <a:spLocks noChangeArrowheads="1"/>
                </p:cNvSpPr>
                <p:nvPr/>
              </p:nvSpPr>
              <p:spPr bwMode="auto">
                <a:xfrm>
                  <a:off x="816" y="2407"/>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1721" name="Text Box 162">
                  <a:extLst>
                    <a:ext uri="{FF2B5EF4-FFF2-40B4-BE49-F238E27FC236}">
                      <a16:creationId xmlns:a16="http://schemas.microsoft.com/office/drawing/2014/main" id="{7C9A040E-AB66-D14D-AB67-53250C51E270}"/>
                    </a:ext>
                  </a:extLst>
                </p:cNvPr>
                <p:cNvSpPr txBox="1">
                  <a:spLocks noChangeArrowheads="1"/>
                </p:cNvSpPr>
                <p:nvPr/>
              </p:nvSpPr>
              <p:spPr bwMode="auto">
                <a:xfrm>
                  <a:off x="2239"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1722" name="Text Box 163">
                  <a:extLst>
                    <a:ext uri="{FF2B5EF4-FFF2-40B4-BE49-F238E27FC236}">
                      <a16:creationId xmlns:a16="http://schemas.microsoft.com/office/drawing/2014/main" id="{F486B3D4-588B-5D49-A53F-F0FA811FF08F}"/>
                    </a:ext>
                  </a:extLst>
                </p:cNvPr>
                <p:cNvSpPr txBox="1">
                  <a:spLocks noChangeArrowheads="1"/>
                </p:cNvSpPr>
                <p:nvPr/>
              </p:nvSpPr>
              <p:spPr bwMode="auto">
                <a:xfrm>
                  <a:off x="1765"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1723" name="Text Box 164">
                  <a:extLst>
                    <a:ext uri="{FF2B5EF4-FFF2-40B4-BE49-F238E27FC236}">
                      <a16:creationId xmlns:a16="http://schemas.microsoft.com/office/drawing/2014/main" id="{7CDC202A-A3A9-AE41-8686-58307F85E37C}"/>
                    </a:ext>
                  </a:extLst>
                </p:cNvPr>
                <p:cNvSpPr txBox="1">
                  <a:spLocks noChangeArrowheads="1"/>
                </p:cNvSpPr>
                <p:nvPr/>
              </p:nvSpPr>
              <p:spPr bwMode="auto">
                <a:xfrm>
                  <a:off x="3188"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1724" name="Text Box 165">
                  <a:extLst>
                    <a:ext uri="{FF2B5EF4-FFF2-40B4-BE49-F238E27FC236}">
                      <a16:creationId xmlns:a16="http://schemas.microsoft.com/office/drawing/2014/main" id="{C2D86E71-63F6-CB45-A65D-B491C1B93778}"/>
                    </a:ext>
                  </a:extLst>
                </p:cNvPr>
                <p:cNvSpPr txBox="1">
                  <a:spLocks noChangeArrowheads="1"/>
                </p:cNvSpPr>
                <p:nvPr/>
              </p:nvSpPr>
              <p:spPr bwMode="auto">
                <a:xfrm>
                  <a:off x="1290"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sp>
              <p:nvSpPr>
                <p:cNvPr id="71725" name="Text Box 166">
                  <a:extLst>
                    <a:ext uri="{FF2B5EF4-FFF2-40B4-BE49-F238E27FC236}">
                      <a16:creationId xmlns:a16="http://schemas.microsoft.com/office/drawing/2014/main" id="{A0E49650-620B-9E48-8DDD-03BB551CA497}"/>
                    </a:ext>
                  </a:extLst>
                </p:cNvPr>
                <p:cNvSpPr txBox="1">
                  <a:spLocks noChangeArrowheads="1"/>
                </p:cNvSpPr>
                <p:nvPr/>
              </p:nvSpPr>
              <p:spPr bwMode="auto">
                <a:xfrm>
                  <a:off x="2714"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1726" name="Text Box 167">
                  <a:extLst>
                    <a:ext uri="{FF2B5EF4-FFF2-40B4-BE49-F238E27FC236}">
                      <a16:creationId xmlns:a16="http://schemas.microsoft.com/office/drawing/2014/main" id="{15130A02-C64D-C346-BCDF-C787D7247E02}"/>
                    </a:ext>
                  </a:extLst>
                </p:cNvPr>
                <p:cNvSpPr txBox="1">
                  <a:spLocks noChangeArrowheads="1"/>
                </p:cNvSpPr>
                <p:nvPr/>
              </p:nvSpPr>
              <p:spPr bwMode="auto">
                <a:xfrm>
                  <a:off x="3599"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grpSp>
        </p:grpSp>
        <p:sp>
          <p:nvSpPr>
            <p:cNvPr id="71716" name="Rectangle 199">
              <a:extLst>
                <a:ext uri="{FF2B5EF4-FFF2-40B4-BE49-F238E27FC236}">
                  <a16:creationId xmlns:a16="http://schemas.microsoft.com/office/drawing/2014/main" id="{2AA62ED0-64A2-D94D-8809-3D5E38EB81F2}"/>
                </a:ext>
              </a:extLst>
            </p:cNvPr>
            <p:cNvSpPr>
              <a:spLocks noChangeArrowheads="1"/>
            </p:cNvSpPr>
            <p:nvPr/>
          </p:nvSpPr>
          <p:spPr bwMode="auto">
            <a:xfrm>
              <a:off x="4553" y="626"/>
              <a:ext cx="5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n = 7</a:t>
              </a:r>
            </a:p>
          </p:txBody>
        </p:sp>
      </p:grpSp>
      <p:grpSp>
        <p:nvGrpSpPr>
          <p:cNvPr id="8" name="Group 243">
            <a:extLst>
              <a:ext uri="{FF2B5EF4-FFF2-40B4-BE49-F238E27FC236}">
                <a16:creationId xmlns:a16="http://schemas.microsoft.com/office/drawing/2014/main" id="{F634C0B2-4BE7-8A46-A949-FBEB6D1C6F7D}"/>
              </a:ext>
            </a:extLst>
          </p:cNvPr>
          <p:cNvGrpSpPr>
            <a:grpSpLocks/>
          </p:cNvGrpSpPr>
          <p:nvPr/>
        </p:nvGrpSpPr>
        <p:grpSpPr bwMode="auto">
          <a:xfrm>
            <a:off x="1203325" y="4668838"/>
            <a:ext cx="2855913" cy="1117600"/>
            <a:chOff x="468" y="2275"/>
            <a:chExt cx="1799" cy="704"/>
          </a:xfrm>
        </p:grpSpPr>
        <p:sp>
          <p:nvSpPr>
            <p:cNvPr id="71703" name="Text Box 176">
              <a:extLst>
                <a:ext uri="{FF2B5EF4-FFF2-40B4-BE49-F238E27FC236}">
                  <a16:creationId xmlns:a16="http://schemas.microsoft.com/office/drawing/2014/main" id="{A89D36B9-63B8-634B-9B97-12B5DD4F5DF6}"/>
                </a:ext>
              </a:extLst>
            </p:cNvPr>
            <p:cNvSpPr txBox="1">
              <a:spLocks noChangeArrowheads="1"/>
            </p:cNvSpPr>
            <p:nvPr/>
          </p:nvSpPr>
          <p:spPr bwMode="auto">
            <a:xfrm>
              <a:off x="517"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1704" name="Text Box 177">
              <a:extLst>
                <a:ext uri="{FF2B5EF4-FFF2-40B4-BE49-F238E27FC236}">
                  <a16:creationId xmlns:a16="http://schemas.microsoft.com/office/drawing/2014/main" id="{3C7E82FA-FAE0-F04E-BFD6-8047ADFA8197}"/>
                </a:ext>
              </a:extLst>
            </p:cNvPr>
            <p:cNvSpPr txBox="1">
              <a:spLocks noChangeArrowheads="1"/>
            </p:cNvSpPr>
            <p:nvPr/>
          </p:nvSpPr>
          <p:spPr bwMode="auto">
            <a:xfrm>
              <a:off x="1940"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1705" name="Text Box 178">
              <a:extLst>
                <a:ext uri="{FF2B5EF4-FFF2-40B4-BE49-F238E27FC236}">
                  <a16:creationId xmlns:a16="http://schemas.microsoft.com/office/drawing/2014/main" id="{0FA0E481-912F-E04B-8A00-B28C03A657DC}"/>
                </a:ext>
              </a:extLst>
            </p:cNvPr>
            <p:cNvSpPr txBox="1">
              <a:spLocks noChangeArrowheads="1"/>
            </p:cNvSpPr>
            <p:nvPr/>
          </p:nvSpPr>
          <p:spPr bwMode="auto">
            <a:xfrm>
              <a:off x="1466"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1706" name="Text Box 180">
              <a:extLst>
                <a:ext uri="{FF2B5EF4-FFF2-40B4-BE49-F238E27FC236}">
                  <a16:creationId xmlns:a16="http://schemas.microsoft.com/office/drawing/2014/main" id="{A62E030D-AE23-414B-98A3-D514BACBA56E}"/>
                </a:ext>
              </a:extLst>
            </p:cNvPr>
            <p:cNvSpPr txBox="1">
              <a:spLocks noChangeArrowheads="1"/>
            </p:cNvSpPr>
            <p:nvPr/>
          </p:nvSpPr>
          <p:spPr bwMode="auto">
            <a:xfrm>
              <a:off x="991"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1707" name="Rectangle 182">
              <a:extLst>
                <a:ext uri="{FF2B5EF4-FFF2-40B4-BE49-F238E27FC236}">
                  <a16:creationId xmlns:a16="http://schemas.microsoft.com/office/drawing/2014/main" id="{06E1DFDA-9381-EF42-82A1-61B63896A7B7}"/>
                </a:ext>
              </a:extLst>
            </p:cNvPr>
            <p:cNvSpPr>
              <a:spLocks noChangeArrowheads="1"/>
            </p:cNvSpPr>
            <p:nvPr/>
          </p:nvSpPr>
          <p:spPr bwMode="auto">
            <a:xfrm>
              <a:off x="468" y="2586"/>
              <a:ext cx="1799"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1708" name="Line 183">
              <a:extLst>
                <a:ext uri="{FF2B5EF4-FFF2-40B4-BE49-F238E27FC236}">
                  <a16:creationId xmlns:a16="http://schemas.microsoft.com/office/drawing/2014/main" id="{A5B7AB96-17A3-E648-8465-394C6755CAE3}"/>
                </a:ext>
              </a:extLst>
            </p:cNvPr>
            <p:cNvSpPr>
              <a:spLocks noChangeShapeType="1"/>
            </p:cNvSpPr>
            <p:nvPr/>
          </p:nvSpPr>
          <p:spPr bwMode="auto">
            <a:xfrm>
              <a:off x="908"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09" name="Line 184">
              <a:extLst>
                <a:ext uri="{FF2B5EF4-FFF2-40B4-BE49-F238E27FC236}">
                  <a16:creationId xmlns:a16="http://schemas.microsoft.com/office/drawing/2014/main" id="{C68F078F-AA61-3142-946C-1613D04FB462}"/>
                </a:ext>
              </a:extLst>
            </p:cNvPr>
            <p:cNvSpPr>
              <a:spLocks noChangeShapeType="1"/>
            </p:cNvSpPr>
            <p:nvPr/>
          </p:nvSpPr>
          <p:spPr bwMode="auto">
            <a:xfrm>
              <a:off x="1382"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10" name="Line 185">
              <a:extLst>
                <a:ext uri="{FF2B5EF4-FFF2-40B4-BE49-F238E27FC236}">
                  <a16:creationId xmlns:a16="http://schemas.microsoft.com/office/drawing/2014/main" id="{4B1C72B8-7596-F643-BFE8-102CE9E74AD2}"/>
                </a:ext>
              </a:extLst>
            </p:cNvPr>
            <p:cNvSpPr>
              <a:spLocks noChangeShapeType="1"/>
            </p:cNvSpPr>
            <p:nvPr/>
          </p:nvSpPr>
          <p:spPr bwMode="auto">
            <a:xfrm>
              <a:off x="1857"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11" name="Text Box 192">
              <a:extLst>
                <a:ext uri="{FF2B5EF4-FFF2-40B4-BE49-F238E27FC236}">
                  <a16:creationId xmlns:a16="http://schemas.microsoft.com/office/drawing/2014/main" id="{B737B003-1E55-CF41-98E8-7238FC027EA2}"/>
                </a:ext>
              </a:extLst>
            </p:cNvPr>
            <p:cNvSpPr txBox="1">
              <a:spLocks noChangeArrowheads="1"/>
            </p:cNvSpPr>
            <p:nvPr/>
          </p:nvSpPr>
          <p:spPr bwMode="auto">
            <a:xfrm>
              <a:off x="548" y="2275"/>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1712" name="Text Box 193">
              <a:extLst>
                <a:ext uri="{FF2B5EF4-FFF2-40B4-BE49-F238E27FC236}">
                  <a16:creationId xmlns:a16="http://schemas.microsoft.com/office/drawing/2014/main" id="{21950271-BBA4-A34B-A67F-1AF45F5BE92F}"/>
                </a:ext>
              </a:extLst>
            </p:cNvPr>
            <p:cNvSpPr txBox="1">
              <a:spLocks noChangeArrowheads="1"/>
            </p:cNvSpPr>
            <p:nvPr/>
          </p:nvSpPr>
          <p:spPr bwMode="auto">
            <a:xfrm>
              <a:off x="1971"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1713" name="Text Box 194">
              <a:extLst>
                <a:ext uri="{FF2B5EF4-FFF2-40B4-BE49-F238E27FC236}">
                  <a16:creationId xmlns:a16="http://schemas.microsoft.com/office/drawing/2014/main" id="{A5DEEF78-FDD1-FF48-80FA-6420600C10C9}"/>
                </a:ext>
              </a:extLst>
            </p:cNvPr>
            <p:cNvSpPr txBox="1">
              <a:spLocks noChangeArrowheads="1"/>
            </p:cNvSpPr>
            <p:nvPr/>
          </p:nvSpPr>
          <p:spPr bwMode="auto">
            <a:xfrm>
              <a:off x="1497"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1714" name="Text Box 196">
              <a:extLst>
                <a:ext uri="{FF2B5EF4-FFF2-40B4-BE49-F238E27FC236}">
                  <a16:creationId xmlns:a16="http://schemas.microsoft.com/office/drawing/2014/main" id="{74473EAF-B83F-CB47-9D17-B95B40A2FA49}"/>
                </a:ext>
              </a:extLst>
            </p:cNvPr>
            <p:cNvSpPr txBox="1">
              <a:spLocks noChangeArrowheads="1"/>
            </p:cNvSpPr>
            <p:nvPr/>
          </p:nvSpPr>
          <p:spPr bwMode="auto">
            <a:xfrm>
              <a:off x="1022"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grpSp>
      <p:sp>
        <p:nvSpPr>
          <p:cNvPr id="50" name="Text Box 168">
            <a:extLst>
              <a:ext uri="{FF2B5EF4-FFF2-40B4-BE49-F238E27FC236}">
                <a16:creationId xmlns:a16="http://schemas.microsoft.com/office/drawing/2014/main" id="{08481574-8A43-F647-A142-E351D6581DD3}"/>
              </a:ext>
            </a:extLst>
          </p:cNvPr>
          <p:cNvSpPr txBox="1">
            <a:spLocks noChangeArrowheads="1"/>
          </p:cNvSpPr>
          <p:nvPr/>
        </p:nvSpPr>
        <p:spPr bwMode="auto">
          <a:xfrm>
            <a:off x="3690938" y="2901950"/>
            <a:ext cx="24257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mergesort(a, 0, 6) </a:t>
            </a:r>
          </a:p>
        </p:txBody>
      </p:sp>
      <p:sp>
        <p:nvSpPr>
          <p:cNvPr id="51" name="Line 208">
            <a:extLst>
              <a:ext uri="{FF2B5EF4-FFF2-40B4-BE49-F238E27FC236}">
                <a16:creationId xmlns:a16="http://schemas.microsoft.com/office/drawing/2014/main" id="{4DE0CAD9-272A-B54F-B4FE-CB5604F288E9}"/>
              </a:ext>
            </a:extLst>
          </p:cNvPr>
          <p:cNvSpPr>
            <a:spLocks noChangeShapeType="1"/>
          </p:cNvSpPr>
          <p:nvPr/>
        </p:nvSpPr>
        <p:spPr bwMode="auto">
          <a:xfrm flipH="1">
            <a:off x="3073400" y="3438525"/>
            <a:ext cx="782638" cy="5810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2" name="Line 209">
            <a:extLst>
              <a:ext uri="{FF2B5EF4-FFF2-40B4-BE49-F238E27FC236}">
                <a16:creationId xmlns:a16="http://schemas.microsoft.com/office/drawing/2014/main" id="{8DC80F06-4FF9-CF49-8C7B-324905D11A77}"/>
              </a:ext>
            </a:extLst>
          </p:cNvPr>
          <p:cNvSpPr>
            <a:spLocks noChangeShapeType="1"/>
          </p:cNvSpPr>
          <p:nvPr/>
        </p:nvSpPr>
        <p:spPr bwMode="auto">
          <a:xfrm>
            <a:off x="5561013" y="3505200"/>
            <a:ext cx="782637" cy="5810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3" name="Text Box 239">
            <a:extLst>
              <a:ext uri="{FF2B5EF4-FFF2-40B4-BE49-F238E27FC236}">
                <a16:creationId xmlns:a16="http://schemas.microsoft.com/office/drawing/2014/main" id="{17DEE0C9-0845-1E4F-937E-C723C27D6A2C}"/>
              </a:ext>
            </a:extLst>
          </p:cNvPr>
          <p:cNvSpPr txBox="1">
            <a:spLocks noChangeArrowheads="1"/>
          </p:cNvSpPr>
          <p:nvPr/>
        </p:nvSpPr>
        <p:spPr bwMode="auto">
          <a:xfrm>
            <a:off x="1811338" y="4098925"/>
            <a:ext cx="24257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mergesort(a, 0, 3) </a:t>
            </a:r>
          </a:p>
        </p:txBody>
      </p:sp>
      <p:sp>
        <p:nvSpPr>
          <p:cNvPr id="54" name="Text Box 240">
            <a:extLst>
              <a:ext uri="{FF2B5EF4-FFF2-40B4-BE49-F238E27FC236}">
                <a16:creationId xmlns:a16="http://schemas.microsoft.com/office/drawing/2014/main" id="{B8C58C27-47BB-8547-BFC2-485B988D198F}"/>
              </a:ext>
            </a:extLst>
          </p:cNvPr>
          <p:cNvSpPr txBox="1">
            <a:spLocks noChangeArrowheads="1"/>
          </p:cNvSpPr>
          <p:nvPr/>
        </p:nvSpPr>
        <p:spPr bwMode="auto">
          <a:xfrm>
            <a:off x="5164138" y="4114800"/>
            <a:ext cx="24257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mergesort(a, 4, 6) </a:t>
            </a:r>
          </a:p>
        </p:txBody>
      </p:sp>
      <p:grpSp>
        <p:nvGrpSpPr>
          <p:cNvPr id="9" name="Group 244">
            <a:extLst>
              <a:ext uri="{FF2B5EF4-FFF2-40B4-BE49-F238E27FC236}">
                <a16:creationId xmlns:a16="http://schemas.microsoft.com/office/drawing/2014/main" id="{B599EBE3-20B0-F249-BDF0-19521D90DF1E}"/>
              </a:ext>
            </a:extLst>
          </p:cNvPr>
          <p:cNvGrpSpPr>
            <a:grpSpLocks/>
          </p:cNvGrpSpPr>
          <p:nvPr/>
        </p:nvGrpSpPr>
        <p:grpSpPr bwMode="auto">
          <a:xfrm>
            <a:off x="5710238" y="4668838"/>
            <a:ext cx="2144712" cy="1117600"/>
            <a:chOff x="3307" y="2394"/>
            <a:chExt cx="1351" cy="704"/>
          </a:xfrm>
        </p:grpSpPr>
        <p:grpSp>
          <p:nvGrpSpPr>
            <p:cNvPr id="71693" name="Group 242">
              <a:extLst>
                <a:ext uri="{FF2B5EF4-FFF2-40B4-BE49-F238E27FC236}">
                  <a16:creationId xmlns:a16="http://schemas.microsoft.com/office/drawing/2014/main" id="{73019DA6-FABE-2A43-AD09-BB5A252A6C24}"/>
                </a:ext>
              </a:extLst>
            </p:cNvPr>
            <p:cNvGrpSpPr>
              <a:grpSpLocks/>
            </p:cNvGrpSpPr>
            <p:nvPr/>
          </p:nvGrpSpPr>
          <p:grpSpPr bwMode="auto">
            <a:xfrm>
              <a:off x="3357" y="2394"/>
              <a:ext cx="1206" cy="704"/>
              <a:chOff x="3183" y="3107"/>
              <a:chExt cx="1206" cy="704"/>
            </a:xfrm>
          </p:grpSpPr>
          <p:sp>
            <p:nvSpPr>
              <p:cNvPr id="71695" name="Text Box 179">
                <a:extLst>
                  <a:ext uri="{FF2B5EF4-FFF2-40B4-BE49-F238E27FC236}">
                    <a16:creationId xmlns:a16="http://schemas.microsoft.com/office/drawing/2014/main" id="{498AB9BD-F578-E843-A0D2-DEEE2B1555CA}"/>
                  </a:ext>
                </a:extLst>
              </p:cNvPr>
              <p:cNvSpPr txBox="1">
                <a:spLocks noChangeArrowheads="1"/>
              </p:cNvSpPr>
              <p:nvPr/>
            </p:nvSpPr>
            <p:spPr bwMode="auto">
              <a:xfrm>
                <a:off x="3657"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1696" name="Text Box 181">
                <a:extLst>
                  <a:ext uri="{FF2B5EF4-FFF2-40B4-BE49-F238E27FC236}">
                    <a16:creationId xmlns:a16="http://schemas.microsoft.com/office/drawing/2014/main" id="{260F489D-95D1-DC47-9F92-ED44D0AB62DB}"/>
                  </a:ext>
                </a:extLst>
              </p:cNvPr>
              <p:cNvSpPr txBox="1">
                <a:spLocks noChangeArrowheads="1"/>
              </p:cNvSpPr>
              <p:nvPr/>
            </p:nvSpPr>
            <p:spPr bwMode="auto">
              <a:xfrm>
                <a:off x="3183"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1697" name="Line 186">
                <a:extLst>
                  <a:ext uri="{FF2B5EF4-FFF2-40B4-BE49-F238E27FC236}">
                    <a16:creationId xmlns:a16="http://schemas.microsoft.com/office/drawing/2014/main" id="{5C25090D-820D-3749-9703-6E69B5FB1759}"/>
                  </a:ext>
                </a:extLst>
              </p:cNvPr>
              <p:cNvSpPr>
                <a:spLocks noChangeShapeType="1"/>
              </p:cNvSpPr>
              <p:nvPr/>
            </p:nvSpPr>
            <p:spPr bwMode="auto">
              <a:xfrm>
                <a:off x="4048"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698" name="Line 187">
                <a:extLst>
                  <a:ext uri="{FF2B5EF4-FFF2-40B4-BE49-F238E27FC236}">
                    <a16:creationId xmlns:a16="http://schemas.microsoft.com/office/drawing/2014/main" id="{F0788A2F-F23C-0B4D-8CF4-365001F03F89}"/>
                  </a:ext>
                </a:extLst>
              </p:cNvPr>
              <p:cNvSpPr>
                <a:spLocks noChangeShapeType="1"/>
              </p:cNvSpPr>
              <p:nvPr/>
            </p:nvSpPr>
            <p:spPr bwMode="auto">
              <a:xfrm>
                <a:off x="3574"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699" name="Text Box 190">
                <a:extLst>
                  <a:ext uri="{FF2B5EF4-FFF2-40B4-BE49-F238E27FC236}">
                    <a16:creationId xmlns:a16="http://schemas.microsoft.com/office/drawing/2014/main" id="{137C8CAD-6A3A-0042-859C-9BD01AFF4DB8}"/>
                  </a:ext>
                </a:extLst>
              </p:cNvPr>
              <p:cNvSpPr txBox="1">
                <a:spLocks noChangeArrowheads="1"/>
              </p:cNvSpPr>
              <p:nvPr/>
            </p:nvSpPr>
            <p:spPr bwMode="auto">
              <a:xfrm>
                <a:off x="4081" y="3466"/>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1700" name="Text Box 195">
                <a:extLst>
                  <a:ext uri="{FF2B5EF4-FFF2-40B4-BE49-F238E27FC236}">
                    <a16:creationId xmlns:a16="http://schemas.microsoft.com/office/drawing/2014/main" id="{A8EE8B72-ADEF-3A4D-B4D3-11E263C8A6BD}"/>
                  </a:ext>
                </a:extLst>
              </p:cNvPr>
              <p:cNvSpPr txBox="1">
                <a:spLocks noChangeArrowheads="1"/>
              </p:cNvSpPr>
              <p:nvPr/>
            </p:nvSpPr>
            <p:spPr bwMode="auto">
              <a:xfrm>
                <a:off x="3688"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1701" name="Text Box 197">
                <a:extLst>
                  <a:ext uri="{FF2B5EF4-FFF2-40B4-BE49-F238E27FC236}">
                    <a16:creationId xmlns:a16="http://schemas.microsoft.com/office/drawing/2014/main" id="{80758AF2-5564-E241-BC22-BA2FBEEDEDF6}"/>
                  </a:ext>
                </a:extLst>
              </p:cNvPr>
              <p:cNvSpPr txBox="1">
                <a:spLocks noChangeArrowheads="1"/>
              </p:cNvSpPr>
              <p:nvPr/>
            </p:nvSpPr>
            <p:spPr bwMode="auto">
              <a:xfrm>
                <a:off x="3214"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1702" name="Text Box 198">
                <a:extLst>
                  <a:ext uri="{FF2B5EF4-FFF2-40B4-BE49-F238E27FC236}">
                    <a16:creationId xmlns:a16="http://schemas.microsoft.com/office/drawing/2014/main" id="{7A0F1DFE-8324-D54E-8412-F31D2EA9EFEE}"/>
                  </a:ext>
                </a:extLst>
              </p:cNvPr>
              <p:cNvSpPr txBox="1">
                <a:spLocks noChangeArrowheads="1"/>
              </p:cNvSpPr>
              <p:nvPr/>
            </p:nvSpPr>
            <p:spPr bwMode="auto">
              <a:xfrm>
                <a:off x="4099"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grpSp>
        <p:sp>
          <p:nvSpPr>
            <p:cNvPr id="71694" name="Rectangle 241">
              <a:extLst>
                <a:ext uri="{FF2B5EF4-FFF2-40B4-BE49-F238E27FC236}">
                  <a16:creationId xmlns:a16="http://schemas.microsoft.com/office/drawing/2014/main" id="{E5D6D06A-DE27-0A4E-A9A6-3DBCA3FED3F7}"/>
                </a:ext>
              </a:extLst>
            </p:cNvPr>
            <p:cNvSpPr>
              <a:spLocks noChangeArrowheads="1"/>
            </p:cNvSpPr>
            <p:nvPr/>
          </p:nvSpPr>
          <p:spPr bwMode="auto">
            <a:xfrm>
              <a:off x="3307" y="2710"/>
              <a:ext cx="1351"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sp>
        <p:nvSpPr>
          <p:cNvPr id="66" name="Text Box 245">
            <a:extLst>
              <a:ext uri="{FF2B5EF4-FFF2-40B4-BE49-F238E27FC236}">
                <a16:creationId xmlns:a16="http://schemas.microsoft.com/office/drawing/2014/main" id="{E74B706A-06B1-4949-9153-88A0ED3A6170}"/>
              </a:ext>
            </a:extLst>
          </p:cNvPr>
          <p:cNvSpPr txBox="1">
            <a:spLocks noChangeArrowheads="1"/>
          </p:cNvSpPr>
          <p:nvPr/>
        </p:nvSpPr>
        <p:spPr bwMode="auto">
          <a:xfrm>
            <a:off x="3184525" y="3287713"/>
            <a:ext cx="3365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sp>
        <p:nvSpPr>
          <p:cNvPr id="67" name="Text Box 246">
            <a:extLst>
              <a:ext uri="{FF2B5EF4-FFF2-40B4-BE49-F238E27FC236}">
                <a16:creationId xmlns:a16="http://schemas.microsoft.com/office/drawing/2014/main" id="{F489D156-892E-7245-9B2A-7B306C2A995E}"/>
              </a:ext>
            </a:extLst>
          </p:cNvPr>
          <p:cNvSpPr txBox="1">
            <a:spLocks noChangeArrowheads="1"/>
          </p:cNvSpPr>
          <p:nvPr/>
        </p:nvSpPr>
        <p:spPr bwMode="auto">
          <a:xfrm>
            <a:off x="5984875" y="3316288"/>
            <a:ext cx="4889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11</a:t>
            </a:r>
          </a:p>
        </p:txBody>
      </p:sp>
      <p:sp>
        <p:nvSpPr>
          <p:cNvPr id="4" name="Title 3">
            <a:extLst>
              <a:ext uri="{FF2B5EF4-FFF2-40B4-BE49-F238E27FC236}">
                <a16:creationId xmlns:a16="http://schemas.microsoft.com/office/drawing/2014/main" id="{552EABA5-D83E-6F4B-82A2-496E3CED860D}"/>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422365430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fade">
                                      <p:cBhvr>
                                        <p:cTn id="10" dur="500"/>
                                        <p:tgtEl>
                                          <p:spTgt spid="50"/>
                                        </p:tgtEl>
                                      </p:cBhvr>
                                    </p:animEffect>
                                  </p:childTnLst>
                                </p:cTn>
                              </p:par>
                              <p:par>
                                <p:cTn id="11" presetID="10" presetClass="entr" presetSubtype="0" fill="hold"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fade">
                                      <p:cBhvr>
                                        <p:cTn id="13" dur="500"/>
                                        <p:tgtEl>
                                          <p:spTgt spid="51"/>
                                        </p:tgtEl>
                                      </p:cBhvr>
                                    </p:animEffect>
                                  </p:childTnLst>
                                </p:cTn>
                              </p:par>
                              <p:par>
                                <p:cTn id="14" presetID="10" presetClass="entr" presetSubtype="0" fill="hold" nodeType="withEffect">
                                  <p:stCondLst>
                                    <p:cond delay="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500"/>
                                        <p:tgtEl>
                                          <p:spTgt spid="5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fade">
                                      <p:cBhvr>
                                        <p:cTn id="19" dur="500"/>
                                        <p:tgtEl>
                                          <p:spTgt spid="5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4"/>
                                        </p:tgtEl>
                                        <p:attrNameLst>
                                          <p:attrName>style.visibility</p:attrName>
                                        </p:attrNameLst>
                                      </p:cBhvr>
                                      <p:to>
                                        <p:strVal val="visible"/>
                                      </p:to>
                                    </p:set>
                                    <p:animEffect transition="in" filter="fade">
                                      <p:cBhvr>
                                        <p:cTn id="22" dur="500"/>
                                        <p:tgtEl>
                                          <p:spTgt spid="54"/>
                                        </p:tgtEl>
                                      </p:cBhvr>
                                    </p:animEffect>
                                  </p:childTnLst>
                                </p:cTn>
                              </p:par>
                              <p:par>
                                <p:cTn id="23" presetID="10"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6"/>
                                        </p:tgtEl>
                                        <p:attrNameLst>
                                          <p:attrName>style.visibility</p:attrName>
                                        </p:attrNameLst>
                                      </p:cBhvr>
                                      <p:to>
                                        <p:strVal val="visible"/>
                                      </p:to>
                                    </p:set>
                                    <p:animEffect transition="in" filter="fade">
                                      <p:cBhvr>
                                        <p:cTn id="28" dur="500"/>
                                        <p:tgtEl>
                                          <p:spTgt spid="6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7"/>
                                        </p:tgtEl>
                                        <p:attrNameLst>
                                          <p:attrName>style.visibility</p:attrName>
                                        </p:attrNameLst>
                                      </p:cBhvr>
                                      <p:to>
                                        <p:strVal val="visible"/>
                                      </p:to>
                                    </p:set>
                                    <p:animEffect transition="in" filter="fade">
                                      <p:cBhvr>
                                        <p:cTn id="31"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3" grpId="0"/>
      <p:bldP spid="54" grpId="0"/>
      <p:bldP spid="66" grpId="0"/>
      <p:bldP spid="6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731" name="Group 230">
            <a:extLst>
              <a:ext uri="{FF2B5EF4-FFF2-40B4-BE49-F238E27FC236}">
                <a16:creationId xmlns:a16="http://schemas.microsoft.com/office/drawing/2014/main" id="{FC58303D-7293-A045-B17A-ADA965290534}"/>
              </a:ext>
            </a:extLst>
          </p:cNvPr>
          <p:cNvGrpSpPr>
            <a:grpSpLocks/>
          </p:cNvGrpSpPr>
          <p:nvPr/>
        </p:nvGrpSpPr>
        <p:grpSpPr bwMode="auto">
          <a:xfrm>
            <a:off x="1449388" y="1525588"/>
            <a:ext cx="2657475" cy="863600"/>
            <a:chOff x="468" y="2275"/>
            <a:chExt cx="1799" cy="704"/>
          </a:xfrm>
        </p:grpSpPr>
        <p:sp>
          <p:nvSpPr>
            <p:cNvPr id="73816" name="Text Box 231">
              <a:extLst>
                <a:ext uri="{FF2B5EF4-FFF2-40B4-BE49-F238E27FC236}">
                  <a16:creationId xmlns:a16="http://schemas.microsoft.com/office/drawing/2014/main" id="{9624F02F-0D6A-904A-8019-CBAE699FA899}"/>
                </a:ext>
              </a:extLst>
            </p:cNvPr>
            <p:cNvSpPr txBox="1">
              <a:spLocks noChangeArrowheads="1"/>
            </p:cNvSpPr>
            <p:nvPr/>
          </p:nvSpPr>
          <p:spPr bwMode="auto">
            <a:xfrm>
              <a:off x="517"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3817" name="Text Box 232">
              <a:extLst>
                <a:ext uri="{FF2B5EF4-FFF2-40B4-BE49-F238E27FC236}">
                  <a16:creationId xmlns:a16="http://schemas.microsoft.com/office/drawing/2014/main" id="{033AAC51-9546-6245-AC26-C509C6B3AD61}"/>
                </a:ext>
              </a:extLst>
            </p:cNvPr>
            <p:cNvSpPr txBox="1">
              <a:spLocks noChangeArrowheads="1"/>
            </p:cNvSpPr>
            <p:nvPr/>
          </p:nvSpPr>
          <p:spPr bwMode="auto">
            <a:xfrm>
              <a:off x="1940"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3818" name="Text Box 233">
              <a:extLst>
                <a:ext uri="{FF2B5EF4-FFF2-40B4-BE49-F238E27FC236}">
                  <a16:creationId xmlns:a16="http://schemas.microsoft.com/office/drawing/2014/main" id="{A6B62B9C-CF6F-B04D-B19E-6A36DE905E05}"/>
                </a:ext>
              </a:extLst>
            </p:cNvPr>
            <p:cNvSpPr txBox="1">
              <a:spLocks noChangeArrowheads="1"/>
            </p:cNvSpPr>
            <p:nvPr/>
          </p:nvSpPr>
          <p:spPr bwMode="auto">
            <a:xfrm>
              <a:off x="1466"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3819" name="Text Box 234">
              <a:extLst>
                <a:ext uri="{FF2B5EF4-FFF2-40B4-BE49-F238E27FC236}">
                  <a16:creationId xmlns:a16="http://schemas.microsoft.com/office/drawing/2014/main" id="{118860E5-55CC-2B41-84F5-FB1E0570402E}"/>
                </a:ext>
              </a:extLst>
            </p:cNvPr>
            <p:cNvSpPr txBox="1">
              <a:spLocks noChangeArrowheads="1"/>
            </p:cNvSpPr>
            <p:nvPr/>
          </p:nvSpPr>
          <p:spPr bwMode="auto">
            <a:xfrm>
              <a:off x="991"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3820" name="Rectangle 235">
              <a:extLst>
                <a:ext uri="{FF2B5EF4-FFF2-40B4-BE49-F238E27FC236}">
                  <a16:creationId xmlns:a16="http://schemas.microsoft.com/office/drawing/2014/main" id="{7E14791A-D10F-3346-8991-33A178994CD0}"/>
                </a:ext>
              </a:extLst>
            </p:cNvPr>
            <p:cNvSpPr>
              <a:spLocks noChangeArrowheads="1"/>
            </p:cNvSpPr>
            <p:nvPr/>
          </p:nvSpPr>
          <p:spPr bwMode="auto">
            <a:xfrm>
              <a:off x="468" y="2586"/>
              <a:ext cx="1799"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821" name="Line 236">
              <a:extLst>
                <a:ext uri="{FF2B5EF4-FFF2-40B4-BE49-F238E27FC236}">
                  <a16:creationId xmlns:a16="http://schemas.microsoft.com/office/drawing/2014/main" id="{36FE43BD-B8E5-1D49-A3E3-D034805369BF}"/>
                </a:ext>
              </a:extLst>
            </p:cNvPr>
            <p:cNvSpPr>
              <a:spLocks noChangeShapeType="1"/>
            </p:cNvSpPr>
            <p:nvPr/>
          </p:nvSpPr>
          <p:spPr bwMode="auto">
            <a:xfrm>
              <a:off x="908"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22" name="Line 237">
              <a:extLst>
                <a:ext uri="{FF2B5EF4-FFF2-40B4-BE49-F238E27FC236}">
                  <a16:creationId xmlns:a16="http://schemas.microsoft.com/office/drawing/2014/main" id="{33B89090-9FE3-E14E-B598-E1C51BEAAAF5}"/>
                </a:ext>
              </a:extLst>
            </p:cNvPr>
            <p:cNvSpPr>
              <a:spLocks noChangeShapeType="1"/>
            </p:cNvSpPr>
            <p:nvPr/>
          </p:nvSpPr>
          <p:spPr bwMode="auto">
            <a:xfrm>
              <a:off x="1382"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23" name="Line 238">
              <a:extLst>
                <a:ext uri="{FF2B5EF4-FFF2-40B4-BE49-F238E27FC236}">
                  <a16:creationId xmlns:a16="http://schemas.microsoft.com/office/drawing/2014/main" id="{4E6FD060-0E98-E04D-8069-DB00B1B203C2}"/>
                </a:ext>
              </a:extLst>
            </p:cNvPr>
            <p:cNvSpPr>
              <a:spLocks noChangeShapeType="1"/>
            </p:cNvSpPr>
            <p:nvPr/>
          </p:nvSpPr>
          <p:spPr bwMode="auto">
            <a:xfrm>
              <a:off x="1857"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24" name="Text Box 239">
              <a:extLst>
                <a:ext uri="{FF2B5EF4-FFF2-40B4-BE49-F238E27FC236}">
                  <a16:creationId xmlns:a16="http://schemas.microsoft.com/office/drawing/2014/main" id="{80643AA4-E7FD-684E-AEE0-344F871060B2}"/>
                </a:ext>
              </a:extLst>
            </p:cNvPr>
            <p:cNvSpPr txBox="1">
              <a:spLocks noChangeArrowheads="1"/>
            </p:cNvSpPr>
            <p:nvPr/>
          </p:nvSpPr>
          <p:spPr bwMode="auto">
            <a:xfrm>
              <a:off x="548" y="2275"/>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3825" name="Text Box 240">
              <a:extLst>
                <a:ext uri="{FF2B5EF4-FFF2-40B4-BE49-F238E27FC236}">
                  <a16:creationId xmlns:a16="http://schemas.microsoft.com/office/drawing/2014/main" id="{862B8064-0C98-DC43-9DF7-1FB1BB701222}"/>
                </a:ext>
              </a:extLst>
            </p:cNvPr>
            <p:cNvSpPr txBox="1">
              <a:spLocks noChangeArrowheads="1"/>
            </p:cNvSpPr>
            <p:nvPr/>
          </p:nvSpPr>
          <p:spPr bwMode="auto">
            <a:xfrm>
              <a:off x="1971"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3826" name="Text Box 241">
              <a:extLst>
                <a:ext uri="{FF2B5EF4-FFF2-40B4-BE49-F238E27FC236}">
                  <a16:creationId xmlns:a16="http://schemas.microsoft.com/office/drawing/2014/main" id="{636B2752-9480-4249-B424-1F322803BD92}"/>
                </a:ext>
              </a:extLst>
            </p:cNvPr>
            <p:cNvSpPr txBox="1">
              <a:spLocks noChangeArrowheads="1"/>
            </p:cNvSpPr>
            <p:nvPr/>
          </p:nvSpPr>
          <p:spPr bwMode="auto">
            <a:xfrm>
              <a:off x="1497"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3827" name="Text Box 242">
              <a:extLst>
                <a:ext uri="{FF2B5EF4-FFF2-40B4-BE49-F238E27FC236}">
                  <a16:creationId xmlns:a16="http://schemas.microsoft.com/office/drawing/2014/main" id="{3517D6CD-C543-EA46-BAB3-16669B95C393}"/>
                </a:ext>
              </a:extLst>
            </p:cNvPr>
            <p:cNvSpPr txBox="1">
              <a:spLocks noChangeArrowheads="1"/>
            </p:cNvSpPr>
            <p:nvPr/>
          </p:nvSpPr>
          <p:spPr bwMode="auto">
            <a:xfrm>
              <a:off x="1022"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grpSp>
      <p:grpSp>
        <p:nvGrpSpPr>
          <p:cNvPr id="73732" name="Group 243">
            <a:extLst>
              <a:ext uri="{FF2B5EF4-FFF2-40B4-BE49-F238E27FC236}">
                <a16:creationId xmlns:a16="http://schemas.microsoft.com/office/drawing/2014/main" id="{6CB007DF-980A-5F48-A1A4-56412AF4509C}"/>
              </a:ext>
            </a:extLst>
          </p:cNvPr>
          <p:cNvGrpSpPr>
            <a:grpSpLocks/>
          </p:cNvGrpSpPr>
          <p:nvPr/>
        </p:nvGrpSpPr>
        <p:grpSpPr bwMode="auto">
          <a:xfrm>
            <a:off x="5643563" y="1525588"/>
            <a:ext cx="1997075" cy="863600"/>
            <a:chOff x="3307" y="2394"/>
            <a:chExt cx="1351" cy="704"/>
          </a:xfrm>
        </p:grpSpPr>
        <p:grpSp>
          <p:nvGrpSpPr>
            <p:cNvPr id="73806" name="Group 244">
              <a:extLst>
                <a:ext uri="{FF2B5EF4-FFF2-40B4-BE49-F238E27FC236}">
                  <a16:creationId xmlns:a16="http://schemas.microsoft.com/office/drawing/2014/main" id="{6A8C5DA0-32E2-154F-8062-13EE1F0DB15A}"/>
                </a:ext>
              </a:extLst>
            </p:cNvPr>
            <p:cNvGrpSpPr>
              <a:grpSpLocks/>
            </p:cNvGrpSpPr>
            <p:nvPr/>
          </p:nvGrpSpPr>
          <p:grpSpPr bwMode="auto">
            <a:xfrm>
              <a:off x="3357" y="2394"/>
              <a:ext cx="1206" cy="704"/>
              <a:chOff x="3183" y="3107"/>
              <a:chExt cx="1206" cy="704"/>
            </a:xfrm>
          </p:grpSpPr>
          <p:sp>
            <p:nvSpPr>
              <p:cNvPr id="73808" name="Text Box 245">
                <a:extLst>
                  <a:ext uri="{FF2B5EF4-FFF2-40B4-BE49-F238E27FC236}">
                    <a16:creationId xmlns:a16="http://schemas.microsoft.com/office/drawing/2014/main" id="{E60B6982-EC77-1E4A-9201-4EC71227EEE4}"/>
                  </a:ext>
                </a:extLst>
              </p:cNvPr>
              <p:cNvSpPr txBox="1">
                <a:spLocks noChangeArrowheads="1"/>
              </p:cNvSpPr>
              <p:nvPr/>
            </p:nvSpPr>
            <p:spPr bwMode="auto">
              <a:xfrm>
                <a:off x="3657"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3809" name="Text Box 246">
                <a:extLst>
                  <a:ext uri="{FF2B5EF4-FFF2-40B4-BE49-F238E27FC236}">
                    <a16:creationId xmlns:a16="http://schemas.microsoft.com/office/drawing/2014/main" id="{A70D3015-8155-0C45-A7D1-7CC44E1C909F}"/>
                  </a:ext>
                </a:extLst>
              </p:cNvPr>
              <p:cNvSpPr txBox="1">
                <a:spLocks noChangeArrowheads="1"/>
              </p:cNvSpPr>
              <p:nvPr/>
            </p:nvSpPr>
            <p:spPr bwMode="auto">
              <a:xfrm>
                <a:off x="3183"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3810" name="Line 247">
                <a:extLst>
                  <a:ext uri="{FF2B5EF4-FFF2-40B4-BE49-F238E27FC236}">
                    <a16:creationId xmlns:a16="http://schemas.microsoft.com/office/drawing/2014/main" id="{5C304317-B151-DC4B-91F0-A1F7479F30E5}"/>
                  </a:ext>
                </a:extLst>
              </p:cNvPr>
              <p:cNvSpPr>
                <a:spLocks noChangeShapeType="1"/>
              </p:cNvSpPr>
              <p:nvPr/>
            </p:nvSpPr>
            <p:spPr bwMode="auto">
              <a:xfrm>
                <a:off x="4048"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11" name="Line 248">
                <a:extLst>
                  <a:ext uri="{FF2B5EF4-FFF2-40B4-BE49-F238E27FC236}">
                    <a16:creationId xmlns:a16="http://schemas.microsoft.com/office/drawing/2014/main" id="{A4DECED4-5DB1-7A4C-9185-215B2C6F80CE}"/>
                  </a:ext>
                </a:extLst>
              </p:cNvPr>
              <p:cNvSpPr>
                <a:spLocks noChangeShapeType="1"/>
              </p:cNvSpPr>
              <p:nvPr/>
            </p:nvSpPr>
            <p:spPr bwMode="auto">
              <a:xfrm>
                <a:off x="3574"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12" name="Text Box 249">
                <a:extLst>
                  <a:ext uri="{FF2B5EF4-FFF2-40B4-BE49-F238E27FC236}">
                    <a16:creationId xmlns:a16="http://schemas.microsoft.com/office/drawing/2014/main" id="{E329D586-794B-2940-972D-843ED2816CEB}"/>
                  </a:ext>
                </a:extLst>
              </p:cNvPr>
              <p:cNvSpPr txBox="1">
                <a:spLocks noChangeArrowheads="1"/>
              </p:cNvSpPr>
              <p:nvPr/>
            </p:nvSpPr>
            <p:spPr bwMode="auto">
              <a:xfrm>
                <a:off x="4081" y="3466"/>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3813" name="Text Box 250">
                <a:extLst>
                  <a:ext uri="{FF2B5EF4-FFF2-40B4-BE49-F238E27FC236}">
                    <a16:creationId xmlns:a16="http://schemas.microsoft.com/office/drawing/2014/main" id="{4E55FC8E-351B-8F46-9CFF-E3A1B06DB568}"/>
                  </a:ext>
                </a:extLst>
              </p:cNvPr>
              <p:cNvSpPr txBox="1">
                <a:spLocks noChangeArrowheads="1"/>
              </p:cNvSpPr>
              <p:nvPr/>
            </p:nvSpPr>
            <p:spPr bwMode="auto">
              <a:xfrm>
                <a:off x="3688"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3814" name="Text Box 251">
                <a:extLst>
                  <a:ext uri="{FF2B5EF4-FFF2-40B4-BE49-F238E27FC236}">
                    <a16:creationId xmlns:a16="http://schemas.microsoft.com/office/drawing/2014/main" id="{E7309B28-0DBC-C140-9F3D-E4107D85061A}"/>
                  </a:ext>
                </a:extLst>
              </p:cNvPr>
              <p:cNvSpPr txBox="1">
                <a:spLocks noChangeArrowheads="1"/>
              </p:cNvSpPr>
              <p:nvPr/>
            </p:nvSpPr>
            <p:spPr bwMode="auto">
              <a:xfrm>
                <a:off x="3214"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3815" name="Text Box 252">
                <a:extLst>
                  <a:ext uri="{FF2B5EF4-FFF2-40B4-BE49-F238E27FC236}">
                    <a16:creationId xmlns:a16="http://schemas.microsoft.com/office/drawing/2014/main" id="{1C4186C7-7BFB-ED40-8499-9C5B4E354FC4}"/>
                  </a:ext>
                </a:extLst>
              </p:cNvPr>
              <p:cNvSpPr txBox="1">
                <a:spLocks noChangeArrowheads="1"/>
              </p:cNvSpPr>
              <p:nvPr/>
            </p:nvSpPr>
            <p:spPr bwMode="auto">
              <a:xfrm>
                <a:off x="4099"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grpSp>
        <p:sp>
          <p:nvSpPr>
            <p:cNvPr id="73807" name="Rectangle 253">
              <a:extLst>
                <a:ext uri="{FF2B5EF4-FFF2-40B4-BE49-F238E27FC236}">
                  <a16:creationId xmlns:a16="http://schemas.microsoft.com/office/drawing/2014/main" id="{45CE3413-2105-6845-A2AC-B2BE4D0E8688}"/>
                </a:ext>
              </a:extLst>
            </p:cNvPr>
            <p:cNvSpPr>
              <a:spLocks noChangeArrowheads="1"/>
            </p:cNvSpPr>
            <p:nvPr/>
          </p:nvSpPr>
          <p:spPr bwMode="auto">
            <a:xfrm>
              <a:off x="3307" y="2710"/>
              <a:ext cx="1351"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sp>
        <p:nvSpPr>
          <p:cNvPr id="92" name="Line 254">
            <a:extLst>
              <a:ext uri="{FF2B5EF4-FFF2-40B4-BE49-F238E27FC236}">
                <a16:creationId xmlns:a16="http://schemas.microsoft.com/office/drawing/2014/main" id="{3375BC3E-CAB8-E44F-B118-694247FA3FC1}"/>
              </a:ext>
            </a:extLst>
          </p:cNvPr>
          <p:cNvSpPr>
            <a:spLocks noChangeShapeType="1"/>
          </p:cNvSpPr>
          <p:nvPr/>
        </p:nvSpPr>
        <p:spPr bwMode="auto">
          <a:xfrm flipH="1">
            <a:off x="1931988" y="2524125"/>
            <a:ext cx="728662" cy="449263"/>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3" name="Line 255">
            <a:extLst>
              <a:ext uri="{FF2B5EF4-FFF2-40B4-BE49-F238E27FC236}">
                <a16:creationId xmlns:a16="http://schemas.microsoft.com/office/drawing/2014/main" id="{1D32F05A-08C4-294F-8004-B6C95DD9FDD4}"/>
              </a:ext>
            </a:extLst>
          </p:cNvPr>
          <p:cNvSpPr>
            <a:spLocks noChangeShapeType="1"/>
          </p:cNvSpPr>
          <p:nvPr/>
        </p:nvSpPr>
        <p:spPr bwMode="auto">
          <a:xfrm>
            <a:off x="3003550" y="2524125"/>
            <a:ext cx="728663" cy="449263"/>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4" name="Line 256">
            <a:extLst>
              <a:ext uri="{FF2B5EF4-FFF2-40B4-BE49-F238E27FC236}">
                <a16:creationId xmlns:a16="http://schemas.microsoft.com/office/drawing/2014/main" id="{4E0647E0-E563-4542-944D-25B718741689}"/>
              </a:ext>
            </a:extLst>
          </p:cNvPr>
          <p:cNvSpPr>
            <a:spLocks noChangeShapeType="1"/>
          </p:cNvSpPr>
          <p:nvPr/>
        </p:nvSpPr>
        <p:spPr bwMode="auto">
          <a:xfrm flipH="1">
            <a:off x="5891213" y="2524125"/>
            <a:ext cx="728662" cy="449263"/>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5" name="Line 257">
            <a:extLst>
              <a:ext uri="{FF2B5EF4-FFF2-40B4-BE49-F238E27FC236}">
                <a16:creationId xmlns:a16="http://schemas.microsoft.com/office/drawing/2014/main" id="{93C71E39-FDEA-A647-AD8C-2FA3D3844203}"/>
              </a:ext>
            </a:extLst>
          </p:cNvPr>
          <p:cNvSpPr>
            <a:spLocks noChangeShapeType="1"/>
          </p:cNvSpPr>
          <p:nvPr/>
        </p:nvSpPr>
        <p:spPr bwMode="auto">
          <a:xfrm>
            <a:off x="6764338" y="2513013"/>
            <a:ext cx="728662" cy="44767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6" name="Text Box 258">
            <a:extLst>
              <a:ext uri="{FF2B5EF4-FFF2-40B4-BE49-F238E27FC236}">
                <a16:creationId xmlns:a16="http://schemas.microsoft.com/office/drawing/2014/main" id="{FD9FE1CA-4907-A343-BABD-EB1A9B4D2126}"/>
              </a:ext>
            </a:extLst>
          </p:cNvPr>
          <p:cNvSpPr txBox="1">
            <a:spLocks noChangeArrowheads="1"/>
          </p:cNvSpPr>
          <p:nvPr/>
        </p:nvSpPr>
        <p:spPr bwMode="auto">
          <a:xfrm>
            <a:off x="704850" y="3036888"/>
            <a:ext cx="177006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msort(a, 0, 1) </a:t>
            </a:r>
          </a:p>
        </p:txBody>
      </p:sp>
      <p:sp>
        <p:nvSpPr>
          <p:cNvPr id="97" name="Text Box 259">
            <a:extLst>
              <a:ext uri="{FF2B5EF4-FFF2-40B4-BE49-F238E27FC236}">
                <a16:creationId xmlns:a16="http://schemas.microsoft.com/office/drawing/2014/main" id="{399B3896-1EC9-0D4B-9F7B-CC60D319BB30}"/>
              </a:ext>
            </a:extLst>
          </p:cNvPr>
          <p:cNvSpPr txBox="1">
            <a:spLocks noChangeArrowheads="1"/>
          </p:cNvSpPr>
          <p:nvPr/>
        </p:nvSpPr>
        <p:spPr bwMode="auto">
          <a:xfrm>
            <a:off x="2933700" y="3036888"/>
            <a:ext cx="177006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msort(a, 2, 3) </a:t>
            </a:r>
          </a:p>
        </p:txBody>
      </p:sp>
      <p:sp>
        <p:nvSpPr>
          <p:cNvPr id="98" name="Text Box 260">
            <a:extLst>
              <a:ext uri="{FF2B5EF4-FFF2-40B4-BE49-F238E27FC236}">
                <a16:creationId xmlns:a16="http://schemas.microsoft.com/office/drawing/2014/main" id="{4311A3C7-012C-4A42-8552-09DB81F76BFB}"/>
              </a:ext>
            </a:extLst>
          </p:cNvPr>
          <p:cNvSpPr txBox="1">
            <a:spLocks noChangeArrowheads="1"/>
          </p:cNvSpPr>
          <p:nvPr/>
        </p:nvSpPr>
        <p:spPr bwMode="auto">
          <a:xfrm>
            <a:off x="5133975" y="3036888"/>
            <a:ext cx="17018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msort(a, 4, 5) </a:t>
            </a:r>
          </a:p>
        </p:txBody>
      </p:sp>
      <p:sp>
        <p:nvSpPr>
          <p:cNvPr id="99" name="Text Box 261">
            <a:extLst>
              <a:ext uri="{FF2B5EF4-FFF2-40B4-BE49-F238E27FC236}">
                <a16:creationId xmlns:a16="http://schemas.microsoft.com/office/drawing/2014/main" id="{EDCF7210-4848-204E-83FD-76C3FCF47FF4}"/>
              </a:ext>
            </a:extLst>
          </p:cNvPr>
          <p:cNvSpPr txBox="1">
            <a:spLocks noChangeArrowheads="1"/>
          </p:cNvSpPr>
          <p:nvPr/>
        </p:nvSpPr>
        <p:spPr bwMode="auto">
          <a:xfrm>
            <a:off x="6870700" y="3036888"/>
            <a:ext cx="17018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msort(a, 6, 6) </a:t>
            </a:r>
          </a:p>
        </p:txBody>
      </p:sp>
      <p:grpSp>
        <p:nvGrpSpPr>
          <p:cNvPr id="6" name="Group 276">
            <a:extLst>
              <a:ext uri="{FF2B5EF4-FFF2-40B4-BE49-F238E27FC236}">
                <a16:creationId xmlns:a16="http://schemas.microsoft.com/office/drawing/2014/main" id="{C9BDA4FE-865D-F241-A88D-DC0205604CAB}"/>
              </a:ext>
            </a:extLst>
          </p:cNvPr>
          <p:cNvGrpSpPr>
            <a:grpSpLocks/>
          </p:cNvGrpSpPr>
          <p:nvPr/>
        </p:nvGrpSpPr>
        <p:grpSpPr bwMode="auto">
          <a:xfrm>
            <a:off x="887413" y="3414713"/>
            <a:ext cx="1347787" cy="863600"/>
            <a:chOff x="299" y="1785"/>
            <a:chExt cx="912" cy="704"/>
          </a:xfrm>
        </p:grpSpPr>
        <p:sp>
          <p:nvSpPr>
            <p:cNvPr id="73800" name="Text Box 263">
              <a:extLst>
                <a:ext uri="{FF2B5EF4-FFF2-40B4-BE49-F238E27FC236}">
                  <a16:creationId xmlns:a16="http://schemas.microsoft.com/office/drawing/2014/main" id="{54822556-DA6F-964F-A330-9F4502CBBAC5}"/>
                </a:ext>
              </a:extLst>
            </p:cNvPr>
            <p:cNvSpPr txBox="1">
              <a:spLocks noChangeArrowheads="1"/>
            </p:cNvSpPr>
            <p:nvPr/>
          </p:nvSpPr>
          <p:spPr bwMode="auto">
            <a:xfrm>
              <a:off x="348" y="21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3801" name="Text Box 266">
              <a:extLst>
                <a:ext uri="{FF2B5EF4-FFF2-40B4-BE49-F238E27FC236}">
                  <a16:creationId xmlns:a16="http://schemas.microsoft.com/office/drawing/2014/main" id="{E96F77D2-257B-084C-A061-EB82C262BC40}"/>
                </a:ext>
              </a:extLst>
            </p:cNvPr>
            <p:cNvSpPr txBox="1">
              <a:spLocks noChangeArrowheads="1"/>
            </p:cNvSpPr>
            <p:nvPr/>
          </p:nvSpPr>
          <p:spPr bwMode="auto">
            <a:xfrm>
              <a:off x="822" y="21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3802" name="Rectangle 267">
              <a:extLst>
                <a:ext uri="{FF2B5EF4-FFF2-40B4-BE49-F238E27FC236}">
                  <a16:creationId xmlns:a16="http://schemas.microsoft.com/office/drawing/2014/main" id="{48A62CEB-F1CB-024B-944A-624BD3CB2F44}"/>
                </a:ext>
              </a:extLst>
            </p:cNvPr>
            <p:cNvSpPr>
              <a:spLocks noChangeArrowheads="1"/>
            </p:cNvSpPr>
            <p:nvPr/>
          </p:nvSpPr>
          <p:spPr bwMode="auto">
            <a:xfrm>
              <a:off x="299" y="2096"/>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803" name="Line 268">
              <a:extLst>
                <a:ext uri="{FF2B5EF4-FFF2-40B4-BE49-F238E27FC236}">
                  <a16:creationId xmlns:a16="http://schemas.microsoft.com/office/drawing/2014/main" id="{30B16888-2213-EF45-AEFF-6837A66DC0F4}"/>
                </a:ext>
              </a:extLst>
            </p:cNvPr>
            <p:cNvSpPr>
              <a:spLocks noChangeShapeType="1"/>
            </p:cNvSpPr>
            <p:nvPr/>
          </p:nvSpPr>
          <p:spPr bwMode="auto">
            <a:xfrm>
              <a:off x="739" y="21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04" name="Text Box 271">
              <a:extLst>
                <a:ext uri="{FF2B5EF4-FFF2-40B4-BE49-F238E27FC236}">
                  <a16:creationId xmlns:a16="http://schemas.microsoft.com/office/drawing/2014/main" id="{7AD7F1DE-1B1D-0248-8D2F-CEEF4111B9FF}"/>
                </a:ext>
              </a:extLst>
            </p:cNvPr>
            <p:cNvSpPr txBox="1">
              <a:spLocks noChangeArrowheads="1"/>
            </p:cNvSpPr>
            <p:nvPr/>
          </p:nvSpPr>
          <p:spPr bwMode="auto">
            <a:xfrm>
              <a:off x="379" y="1785"/>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3805" name="Text Box 274">
              <a:extLst>
                <a:ext uri="{FF2B5EF4-FFF2-40B4-BE49-F238E27FC236}">
                  <a16:creationId xmlns:a16="http://schemas.microsoft.com/office/drawing/2014/main" id="{97E31FD3-215B-BF49-AB11-56E150CF3667}"/>
                </a:ext>
              </a:extLst>
            </p:cNvPr>
            <p:cNvSpPr txBox="1">
              <a:spLocks noChangeArrowheads="1"/>
            </p:cNvSpPr>
            <p:nvPr/>
          </p:nvSpPr>
          <p:spPr bwMode="auto">
            <a:xfrm>
              <a:off x="853" y="17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grpSp>
      <p:grpSp>
        <p:nvGrpSpPr>
          <p:cNvPr id="7" name="Group 277">
            <a:extLst>
              <a:ext uri="{FF2B5EF4-FFF2-40B4-BE49-F238E27FC236}">
                <a16:creationId xmlns:a16="http://schemas.microsoft.com/office/drawing/2014/main" id="{FC7A9DF5-E493-A547-BDC0-0CEBED62B3A1}"/>
              </a:ext>
            </a:extLst>
          </p:cNvPr>
          <p:cNvGrpSpPr>
            <a:grpSpLocks/>
          </p:cNvGrpSpPr>
          <p:nvPr/>
        </p:nvGrpSpPr>
        <p:grpSpPr bwMode="auto">
          <a:xfrm>
            <a:off x="3122613" y="3414713"/>
            <a:ext cx="1347787" cy="874712"/>
            <a:chOff x="1812" y="1839"/>
            <a:chExt cx="912" cy="713"/>
          </a:xfrm>
        </p:grpSpPr>
        <p:sp>
          <p:nvSpPr>
            <p:cNvPr id="73794" name="Text Box 264">
              <a:extLst>
                <a:ext uri="{FF2B5EF4-FFF2-40B4-BE49-F238E27FC236}">
                  <a16:creationId xmlns:a16="http://schemas.microsoft.com/office/drawing/2014/main" id="{1D84098A-8CA2-9847-B4C7-846F99EA3F34}"/>
                </a:ext>
              </a:extLst>
            </p:cNvPr>
            <p:cNvSpPr txBox="1">
              <a:spLocks noChangeArrowheads="1"/>
            </p:cNvSpPr>
            <p:nvPr/>
          </p:nvSpPr>
          <p:spPr bwMode="auto">
            <a:xfrm>
              <a:off x="2347" y="2207"/>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3795" name="Text Box 265">
              <a:extLst>
                <a:ext uri="{FF2B5EF4-FFF2-40B4-BE49-F238E27FC236}">
                  <a16:creationId xmlns:a16="http://schemas.microsoft.com/office/drawing/2014/main" id="{E59783AA-0961-2349-8947-B007E35F80AF}"/>
                </a:ext>
              </a:extLst>
            </p:cNvPr>
            <p:cNvSpPr txBox="1">
              <a:spLocks noChangeArrowheads="1"/>
            </p:cNvSpPr>
            <p:nvPr/>
          </p:nvSpPr>
          <p:spPr bwMode="auto">
            <a:xfrm>
              <a:off x="1873" y="2207"/>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3796" name="Line 270">
              <a:extLst>
                <a:ext uri="{FF2B5EF4-FFF2-40B4-BE49-F238E27FC236}">
                  <a16:creationId xmlns:a16="http://schemas.microsoft.com/office/drawing/2014/main" id="{0097378C-C27B-5644-B99B-792A22B1F5BB}"/>
                </a:ext>
              </a:extLst>
            </p:cNvPr>
            <p:cNvSpPr>
              <a:spLocks noChangeShapeType="1"/>
            </p:cNvSpPr>
            <p:nvPr/>
          </p:nvSpPr>
          <p:spPr bwMode="auto">
            <a:xfrm>
              <a:off x="2274" y="2168"/>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797" name="Text Box 272">
              <a:extLst>
                <a:ext uri="{FF2B5EF4-FFF2-40B4-BE49-F238E27FC236}">
                  <a16:creationId xmlns:a16="http://schemas.microsoft.com/office/drawing/2014/main" id="{D1E96F1E-A071-E046-BC26-40CFD3051AFC}"/>
                </a:ext>
              </a:extLst>
            </p:cNvPr>
            <p:cNvSpPr txBox="1">
              <a:spLocks noChangeArrowheads="1"/>
            </p:cNvSpPr>
            <p:nvPr/>
          </p:nvSpPr>
          <p:spPr bwMode="auto">
            <a:xfrm>
              <a:off x="2378" y="1839"/>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3798" name="Text Box 273">
              <a:extLst>
                <a:ext uri="{FF2B5EF4-FFF2-40B4-BE49-F238E27FC236}">
                  <a16:creationId xmlns:a16="http://schemas.microsoft.com/office/drawing/2014/main" id="{7F5F7C0A-1072-074C-A908-C9423664A074}"/>
                </a:ext>
              </a:extLst>
            </p:cNvPr>
            <p:cNvSpPr txBox="1">
              <a:spLocks noChangeArrowheads="1"/>
            </p:cNvSpPr>
            <p:nvPr/>
          </p:nvSpPr>
          <p:spPr bwMode="auto">
            <a:xfrm>
              <a:off x="1904" y="1839"/>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3799" name="Rectangle 275">
              <a:extLst>
                <a:ext uri="{FF2B5EF4-FFF2-40B4-BE49-F238E27FC236}">
                  <a16:creationId xmlns:a16="http://schemas.microsoft.com/office/drawing/2014/main" id="{728D768A-BAFE-154B-B934-FD616836DFCF}"/>
                </a:ext>
              </a:extLst>
            </p:cNvPr>
            <p:cNvSpPr>
              <a:spLocks noChangeArrowheads="1"/>
            </p:cNvSpPr>
            <p:nvPr/>
          </p:nvSpPr>
          <p:spPr bwMode="auto">
            <a:xfrm>
              <a:off x="1812" y="2155"/>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8" name="Group 291">
            <a:extLst>
              <a:ext uri="{FF2B5EF4-FFF2-40B4-BE49-F238E27FC236}">
                <a16:creationId xmlns:a16="http://schemas.microsoft.com/office/drawing/2014/main" id="{80FCF8EE-B7EE-3848-BE37-6578017FFC2B}"/>
              </a:ext>
            </a:extLst>
          </p:cNvPr>
          <p:cNvGrpSpPr>
            <a:grpSpLocks/>
          </p:cNvGrpSpPr>
          <p:nvPr/>
        </p:nvGrpSpPr>
        <p:grpSpPr bwMode="auto">
          <a:xfrm>
            <a:off x="5151438" y="3414713"/>
            <a:ext cx="1347787" cy="863600"/>
            <a:chOff x="3185" y="1885"/>
            <a:chExt cx="912" cy="704"/>
          </a:xfrm>
        </p:grpSpPr>
        <p:sp>
          <p:nvSpPr>
            <p:cNvPr id="73788" name="Text Box 280">
              <a:extLst>
                <a:ext uri="{FF2B5EF4-FFF2-40B4-BE49-F238E27FC236}">
                  <a16:creationId xmlns:a16="http://schemas.microsoft.com/office/drawing/2014/main" id="{D1A1FB88-F1D5-C845-84F1-346DCF996B50}"/>
                </a:ext>
              </a:extLst>
            </p:cNvPr>
            <p:cNvSpPr txBox="1">
              <a:spLocks noChangeArrowheads="1"/>
            </p:cNvSpPr>
            <p:nvPr/>
          </p:nvSpPr>
          <p:spPr bwMode="auto">
            <a:xfrm>
              <a:off x="3709" y="22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3789" name="Text Box 281">
              <a:extLst>
                <a:ext uri="{FF2B5EF4-FFF2-40B4-BE49-F238E27FC236}">
                  <a16:creationId xmlns:a16="http://schemas.microsoft.com/office/drawing/2014/main" id="{D02A8BDD-D1C7-8F41-843F-CFE859D7553E}"/>
                </a:ext>
              </a:extLst>
            </p:cNvPr>
            <p:cNvSpPr txBox="1">
              <a:spLocks noChangeArrowheads="1"/>
            </p:cNvSpPr>
            <p:nvPr/>
          </p:nvSpPr>
          <p:spPr bwMode="auto">
            <a:xfrm>
              <a:off x="3235" y="22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3790" name="Line 283">
              <a:extLst>
                <a:ext uri="{FF2B5EF4-FFF2-40B4-BE49-F238E27FC236}">
                  <a16:creationId xmlns:a16="http://schemas.microsoft.com/office/drawing/2014/main" id="{35E3AC19-FDE0-1F46-8B0D-9A1634DFF999}"/>
                </a:ext>
              </a:extLst>
            </p:cNvPr>
            <p:cNvSpPr>
              <a:spLocks noChangeShapeType="1"/>
            </p:cNvSpPr>
            <p:nvPr/>
          </p:nvSpPr>
          <p:spPr bwMode="auto">
            <a:xfrm>
              <a:off x="3626" y="22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791" name="Text Box 285">
              <a:extLst>
                <a:ext uri="{FF2B5EF4-FFF2-40B4-BE49-F238E27FC236}">
                  <a16:creationId xmlns:a16="http://schemas.microsoft.com/office/drawing/2014/main" id="{FC369981-BF5E-AF48-9BDC-E79130EF53B0}"/>
                </a:ext>
              </a:extLst>
            </p:cNvPr>
            <p:cNvSpPr txBox="1">
              <a:spLocks noChangeArrowheads="1"/>
            </p:cNvSpPr>
            <p:nvPr/>
          </p:nvSpPr>
          <p:spPr bwMode="auto">
            <a:xfrm>
              <a:off x="3740" y="18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3792" name="Text Box 286">
              <a:extLst>
                <a:ext uri="{FF2B5EF4-FFF2-40B4-BE49-F238E27FC236}">
                  <a16:creationId xmlns:a16="http://schemas.microsoft.com/office/drawing/2014/main" id="{1B6C52AF-FE5A-2048-B20D-659B747346BA}"/>
                </a:ext>
              </a:extLst>
            </p:cNvPr>
            <p:cNvSpPr txBox="1">
              <a:spLocks noChangeArrowheads="1"/>
            </p:cNvSpPr>
            <p:nvPr/>
          </p:nvSpPr>
          <p:spPr bwMode="auto">
            <a:xfrm>
              <a:off x="3266" y="18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3793" name="Rectangle 288">
              <a:extLst>
                <a:ext uri="{FF2B5EF4-FFF2-40B4-BE49-F238E27FC236}">
                  <a16:creationId xmlns:a16="http://schemas.microsoft.com/office/drawing/2014/main" id="{E92D8D76-D676-5944-9F31-76B1C358A73E}"/>
                </a:ext>
              </a:extLst>
            </p:cNvPr>
            <p:cNvSpPr>
              <a:spLocks noChangeArrowheads="1"/>
            </p:cNvSpPr>
            <p:nvPr/>
          </p:nvSpPr>
          <p:spPr bwMode="auto">
            <a:xfrm>
              <a:off x="3185" y="2201"/>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9" name="Group 290">
            <a:extLst>
              <a:ext uri="{FF2B5EF4-FFF2-40B4-BE49-F238E27FC236}">
                <a16:creationId xmlns:a16="http://schemas.microsoft.com/office/drawing/2014/main" id="{AE041ED8-9C5F-AE4D-A376-C91602A6E756}"/>
              </a:ext>
            </a:extLst>
          </p:cNvPr>
          <p:cNvGrpSpPr>
            <a:grpSpLocks/>
          </p:cNvGrpSpPr>
          <p:nvPr/>
        </p:nvGrpSpPr>
        <p:grpSpPr bwMode="auto">
          <a:xfrm>
            <a:off x="7710488" y="3414713"/>
            <a:ext cx="700087" cy="842962"/>
            <a:chOff x="4917" y="1903"/>
            <a:chExt cx="473" cy="687"/>
          </a:xfrm>
        </p:grpSpPr>
        <p:sp>
          <p:nvSpPr>
            <p:cNvPr id="73785" name="Text Box 284">
              <a:extLst>
                <a:ext uri="{FF2B5EF4-FFF2-40B4-BE49-F238E27FC236}">
                  <a16:creationId xmlns:a16="http://schemas.microsoft.com/office/drawing/2014/main" id="{EE29B53C-719D-6B4D-A0A4-B9B4B1ECA8B5}"/>
                </a:ext>
              </a:extLst>
            </p:cNvPr>
            <p:cNvSpPr txBox="1">
              <a:spLocks noChangeArrowheads="1"/>
            </p:cNvSpPr>
            <p:nvPr/>
          </p:nvSpPr>
          <p:spPr bwMode="auto">
            <a:xfrm>
              <a:off x="5002" y="2262"/>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3786" name="Text Box 287">
              <a:extLst>
                <a:ext uri="{FF2B5EF4-FFF2-40B4-BE49-F238E27FC236}">
                  <a16:creationId xmlns:a16="http://schemas.microsoft.com/office/drawing/2014/main" id="{AE955176-7BC6-1A44-9FAE-D3EAE4AD8B77}"/>
                </a:ext>
              </a:extLst>
            </p:cNvPr>
            <p:cNvSpPr txBox="1">
              <a:spLocks noChangeArrowheads="1"/>
            </p:cNvSpPr>
            <p:nvPr/>
          </p:nvSpPr>
          <p:spPr bwMode="auto">
            <a:xfrm>
              <a:off x="5020" y="1903"/>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sp>
          <p:nvSpPr>
            <p:cNvPr id="73787" name="Rectangle 289">
              <a:extLst>
                <a:ext uri="{FF2B5EF4-FFF2-40B4-BE49-F238E27FC236}">
                  <a16:creationId xmlns:a16="http://schemas.microsoft.com/office/drawing/2014/main" id="{119F4AB5-F7A9-FB43-93CD-4D363C79491E}"/>
                </a:ext>
              </a:extLst>
            </p:cNvPr>
            <p:cNvSpPr>
              <a:spLocks noChangeArrowheads="1"/>
            </p:cNvSpPr>
            <p:nvPr/>
          </p:nvSpPr>
          <p:spPr bwMode="auto">
            <a:xfrm>
              <a:off x="4917" y="2206"/>
              <a:ext cx="473"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sp>
        <p:nvSpPr>
          <p:cNvPr id="125" name="Line 292">
            <a:extLst>
              <a:ext uri="{FF2B5EF4-FFF2-40B4-BE49-F238E27FC236}">
                <a16:creationId xmlns:a16="http://schemas.microsoft.com/office/drawing/2014/main" id="{D96F821A-3DDC-F346-AAA2-C763FB65FC56}"/>
              </a:ext>
            </a:extLst>
          </p:cNvPr>
          <p:cNvSpPr>
            <a:spLocks noChangeShapeType="1"/>
          </p:cNvSpPr>
          <p:nvPr/>
        </p:nvSpPr>
        <p:spPr bwMode="auto">
          <a:xfrm flipH="1">
            <a:off x="966788" y="4391025"/>
            <a:ext cx="403225" cy="5048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6" name="Line 293">
            <a:extLst>
              <a:ext uri="{FF2B5EF4-FFF2-40B4-BE49-F238E27FC236}">
                <a16:creationId xmlns:a16="http://schemas.microsoft.com/office/drawing/2014/main" id="{689689D6-3159-8F46-9E1B-8A9843223EDF}"/>
              </a:ext>
            </a:extLst>
          </p:cNvPr>
          <p:cNvSpPr>
            <a:spLocks noChangeShapeType="1"/>
          </p:cNvSpPr>
          <p:nvPr/>
        </p:nvSpPr>
        <p:spPr bwMode="auto">
          <a:xfrm>
            <a:off x="1809750" y="4391025"/>
            <a:ext cx="295275" cy="482600"/>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7" name="Line 294">
            <a:extLst>
              <a:ext uri="{FF2B5EF4-FFF2-40B4-BE49-F238E27FC236}">
                <a16:creationId xmlns:a16="http://schemas.microsoft.com/office/drawing/2014/main" id="{18E58C05-1941-DB45-AAAA-FF19240574E4}"/>
              </a:ext>
            </a:extLst>
          </p:cNvPr>
          <p:cNvSpPr>
            <a:spLocks noChangeShapeType="1"/>
          </p:cNvSpPr>
          <p:nvPr/>
        </p:nvSpPr>
        <p:spPr bwMode="auto">
          <a:xfrm flipH="1">
            <a:off x="3249613" y="4391025"/>
            <a:ext cx="392112" cy="5048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8" name="Line 295">
            <a:extLst>
              <a:ext uri="{FF2B5EF4-FFF2-40B4-BE49-F238E27FC236}">
                <a16:creationId xmlns:a16="http://schemas.microsoft.com/office/drawing/2014/main" id="{AC07AE02-1A7E-7243-8490-1250480EF29A}"/>
              </a:ext>
            </a:extLst>
          </p:cNvPr>
          <p:cNvSpPr>
            <a:spLocks noChangeShapeType="1"/>
          </p:cNvSpPr>
          <p:nvPr/>
        </p:nvSpPr>
        <p:spPr bwMode="auto">
          <a:xfrm>
            <a:off x="4092575" y="4391025"/>
            <a:ext cx="269875" cy="503238"/>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9" name="Line 296">
            <a:extLst>
              <a:ext uri="{FF2B5EF4-FFF2-40B4-BE49-F238E27FC236}">
                <a16:creationId xmlns:a16="http://schemas.microsoft.com/office/drawing/2014/main" id="{8E2F8DE0-15D7-C140-BEAF-BE702F1F87C0}"/>
              </a:ext>
            </a:extLst>
          </p:cNvPr>
          <p:cNvSpPr>
            <a:spLocks noChangeShapeType="1"/>
          </p:cNvSpPr>
          <p:nvPr/>
        </p:nvSpPr>
        <p:spPr bwMode="auto">
          <a:xfrm flipH="1">
            <a:off x="5478463" y="4391025"/>
            <a:ext cx="350837" cy="5048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30" name="Line 297">
            <a:extLst>
              <a:ext uri="{FF2B5EF4-FFF2-40B4-BE49-F238E27FC236}">
                <a16:creationId xmlns:a16="http://schemas.microsoft.com/office/drawing/2014/main" id="{238C6498-5A81-7243-8FB3-EC2445DCDBA3}"/>
              </a:ext>
            </a:extLst>
          </p:cNvPr>
          <p:cNvSpPr>
            <a:spLocks noChangeShapeType="1"/>
          </p:cNvSpPr>
          <p:nvPr/>
        </p:nvSpPr>
        <p:spPr bwMode="auto">
          <a:xfrm>
            <a:off x="6118225" y="4391025"/>
            <a:ext cx="390525" cy="482600"/>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0" name="Group 309">
            <a:extLst>
              <a:ext uri="{FF2B5EF4-FFF2-40B4-BE49-F238E27FC236}">
                <a16:creationId xmlns:a16="http://schemas.microsoft.com/office/drawing/2014/main" id="{F112AD80-AA93-8C4D-A3B3-120A06D357E2}"/>
              </a:ext>
            </a:extLst>
          </p:cNvPr>
          <p:cNvGrpSpPr>
            <a:grpSpLocks/>
          </p:cNvGrpSpPr>
          <p:nvPr/>
        </p:nvGrpSpPr>
        <p:grpSpPr bwMode="auto">
          <a:xfrm>
            <a:off x="679450" y="4933950"/>
            <a:ext cx="617538" cy="852488"/>
            <a:chOff x="331" y="2923"/>
            <a:chExt cx="418" cy="695"/>
          </a:xfrm>
        </p:grpSpPr>
        <p:sp>
          <p:nvSpPr>
            <p:cNvPr id="73782" name="Text Box 302">
              <a:extLst>
                <a:ext uri="{FF2B5EF4-FFF2-40B4-BE49-F238E27FC236}">
                  <a16:creationId xmlns:a16="http://schemas.microsoft.com/office/drawing/2014/main" id="{8850D206-185C-7949-877C-379CCA0DF194}"/>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3783" name="Rectangle 304">
              <a:extLst>
                <a:ext uri="{FF2B5EF4-FFF2-40B4-BE49-F238E27FC236}">
                  <a16:creationId xmlns:a16="http://schemas.microsoft.com/office/drawing/2014/main" id="{DD90243A-EED8-9E41-A022-8E334C10CEAC}"/>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784" name="Text Box 306">
              <a:extLst>
                <a:ext uri="{FF2B5EF4-FFF2-40B4-BE49-F238E27FC236}">
                  <a16:creationId xmlns:a16="http://schemas.microsoft.com/office/drawing/2014/main" id="{FF4D8085-552C-554E-B8CE-D377CEF5D861}"/>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grpSp>
      <p:grpSp>
        <p:nvGrpSpPr>
          <p:cNvPr id="11" name="Group 310">
            <a:extLst>
              <a:ext uri="{FF2B5EF4-FFF2-40B4-BE49-F238E27FC236}">
                <a16:creationId xmlns:a16="http://schemas.microsoft.com/office/drawing/2014/main" id="{C49A99F4-6C25-564F-8E69-8840B3794E17}"/>
              </a:ext>
            </a:extLst>
          </p:cNvPr>
          <p:cNvGrpSpPr>
            <a:grpSpLocks/>
          </p:cNvGrpSpPr>
          <p:nvPr/>
        </p:nvGrpSpPr>
        <p:grpSpPr bwMode="auto">
          <a:xfrm>
            <a:off x="1787525" y="4933950"/>
            <a:ext cx="671513" cy="847725"/>
            <a:chOff x="1067" y="3042"/>
            <a:chExt cx="454" cy="691"/>
          </a:xfrm>
        </p:grpSpPr>
        <p:sp>
          <p:nvSpPr>
            <p:cNvPr id="73779" name="Text Box 303">
              <a:extLst>
                <a:ext uri="{FF2B5EF4-FFF2-40B4-BE49-F238E27FC236}">
                  <a16:creationId xmlns:a16="http://schemas.microsoft.com/office/drawing/2014/main" id="{BF8EF5CE-7FAC-C046-B563-39500D964879}"/>
                </a:ext>
              </a:extLst>
            </p:cNvPr>
            <p:cNvSpPr txBox="1">
              <a:spLocks noChangeArrowheads="1"/>
            </p:cNvSpPr>
            <p:nvPr/>
          </p:nvSpPr>
          <p:spPr bwMode="auto">
            <a:xfrm>
              <a:off x="1146" y="3410"/>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3780" name="Text Box 307">
              <a:extLst>
                <a:ext uri="{FF2B5EF4-FFF2-40B4-BE49-F238E27FC236}">
                  <a16:creationId xmlns:a16="http://schemas.microsoft.com/office/drawing/2014/main" id="{51B38B94-3387-1E4B-A007-93719A903C97}"/>
                </a:ext>
              </a:extLst>
            </p:cNvPr>
            <p:cNvSpPr txBox="1">
              <a:spLocks noChangeArrowheads="1"/>
            </p:cNvSpPr>
            <p:nvPr/>
          </p:nvSpPr>
          <p:spPr bwMode="auto">
            <a:xfrm>
              <a:off x="1177" y="3042"/>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sp>
          <p:nvSpPr>
            <p:cNvPr id="73781" name="Rectangle 308">
              <a:extLst>
                <a:ext uri="{FF2B5EF4-FFF2-40B4-BE49-F238E27FC236}">
                  <a16:creationId xmlns:a16="http://schemas.microsoft.com/office/drawing/2014/main" id="{72607DD6-FEA9-F24F-9B14-F70E7A3F6390}"/>
                </a:ext>
              </a:extLst>
            </p:cNvPr>
            <p:cNvSpPr>
              <a:spLocks noChangeArrowheads="1"/>
            </p:cNvSpPr>
            <p:nvPr/>
          </p:nvSpPr>
          <p:spPr bwMode="auto">
            <a:xfrm>
              <a:off x="1067" y="3349"/>
              <a:ext cx="454"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12" name="Group 311">
            <a:extLst>
              <a:ext uri="{FF2B5EF4-FFF2-40B4-BE49-F238E27FC236}">
                <a16:creationId xmlns:a16="http://schemas.microsoft.com/office/drawing/2014/main" id="{7FD74120-938B-3142-878A-AB5E657B77C1}"/>
              </a:ext>
            </a:extLst>
          </p:cNvPr>
          <p:cNvGrpSpPr>
            <a:grpSpLocks/>
          </p:cNvGrpSpPr>
          <p:nvPr/>
        </p:nvGrpSpPr>
        <p:grpSpPr bwMode="auto">
          <a:xfrm>
            <a:off x="2951163" y="4933950"/>
            <a:ext cx="617537" cy="852488"/>
            <a:chOff x="331" y="2923"/>
            <a:chExt cx="418" cy="695"/>
          </a:xfrm>
        </p:grpSpPr>
        <p:sp>
          <p:nvSpPr>
            <p:cNvPr id="73776" name="Text Box 312">
              <a:extLst>
                <a:ext uri="{FF2B5EF4-FFF2-40B4-BE49-F238E27FC236}">
                  <a16:creationId xmlns:a16="http://schemas.microsoft.com/office/drawing/2014/main" id="{55CCC5CE-31CB-D140-9F24-661FD9079C1C}"/>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3777" name="Rectangle 313">
              <a:extLst>
                <a:ext uri="{FF2B5EF4-FFF2-40B4-BE49-F238E27FC236}">
                  <a16:creationId xmlns:a16="http://schemas.microsoft.com/office/drawing/2014/main" id="{7E139976-CD19-244F-95C9-C5C2C0B56B3A}"/>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778" name="Text Box 314">
              <a:extLst>
                <a:ext uri="{FF2B5EF4-FFF2-40B4-BE49-F238E27FC236}">
                  <a16:creationId xmlns:a16="http://schemas.microsoft.com/office/drawing/2014/main" id="{89090799-89F4-5843-BB0D-D8F929FD8903}"/>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2</a:t>
              </a:r>
            </a:p>
          </p:txBody>
        </p:sp>
      </p:grpSp>
      <p:grpSp>
        <p:nvGrpSpPr>
          <p:cNvPr id="13" name="Group 315">
            <a:extLst>
              <a:ext uri="{FF2B5EF4-FFF2-40B4-BE49-F238E27FC236}">
                <a16:creationId xmlns:a16="http://schemas.microsoft.com/office/drawing/2014/main" id="{F382BE21-626D-FF4A-9115-DFF148420738}"/>
              </a:ext>
            </a:extLst>
          </p:cNvPr>
          <p:cNvGrpSpPr>
            <a:grpSpLocks/>
          </p:cNvGrpSpPr>
          <p:nvPr/>
        </p:nvGrpSpPr>
        <p:grpSpPr bwMode="auto">
          <a:xfrm>
            <a:off x="4059238" y="4933950"/>
            <a:ext cx="617537" cy="852488"/>
            <a:chOff x="331" y="2923"/>
            <a:chExt cx="418" cy="695"/>
          </a:xfrm>
        </p:grpSpPr>
        <p:sp>
          <p:nvSpPr>
            <p:cNvPr id="73773" name="Text Box 316">
              <a:extLst>
                <a:ext uri="{FF2B5EF4-FFF2-40B4-BE49-F238E27FC236}">
                  <a16:creationId xmlns:a16="http://schemas.microsoft.com/office/drawing/2014/main" id="{988A58B7-AA19-704E-837D-4A0A459CB3D4}"/>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3774" name="Rectangle 317">
              <a:extLst>
                <a:ext uri="{FF2B5EF4-FFF2-40B4-BE49-F238E27FC236}">
                  <a16:creationId xmlns:a16="http://schemas.microsoft.com/office/drawing/2014/main" id="{6D7057E8-BFBD-B741-9925-D2300FB4FB1C}"/>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775" name="Text Box 318">
              <a:extLst>
                <a:ext uri="{FF2B5EF4-FFF2-40B4-BE49-F238E27FC236}">
                  <a16:creationId xmlns:a16="http://schemas.microsoft.com/office/drawing/2014/main" id="{0B534F27-E21C-4D41-B380-A8D45CB801EE}"/>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3</a:t>
              </a:r>
            </a:p>
          </p:txBody>
        </p:sp>
      </p:grpSp>
      <p:grpSp>
        <p:nvGrpSpPr>
          <p:cNvPr id="14" name="Group 319">
            <a:extLst>
              <a:ext uri="{FF2B5EF4-FFF2-40B4-BE49-F238E27FC236}">
                <a16:creationId xmlns:a16="http://schemas.microsoft.com/office/drawing/2014/main" id="{066FB92E-ED1E-6A40-8087-B9F29E9BB288}"/>
              </a:ext>
            </a:extLst>
          </p:cNvPr>
          <p:cNvGrpSpPr>
            <a:grpSpLocks/>
          </p:cNvGrpSpPr>
          <p:nvPr/>
        </p:nvGrpSpPr>
        <p:grpSpPr bwMode="auto">
          <a:xfrm>
            <a:off x="5168900" y="4933950"/>
            <a:ext cx="617538" cy="852488"/>
            <a:chOff x="331" y="2923"/>
            <a:chExt cx="418" cy="695"/>
          </a:xfrm>
        </p:grpSpPr>
        <p:sp>
          <p:nvSpPr>
            <p:cNvPr id="73770" name="Text Box 320">
              <a:extLst>
                <a:ext uri="{FF2B5EF4-FFF2-40B4-BE49-F238E27FC236}">
                  <a16:creationId xmlns:a16="http://schemas.microsoft.com/office/drawing/2014/main" id="{AC77DFA3-926A-5A49-A00C-D7534C850CB1}"/>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3771" name="Rectangle 321">
              <a:extLst>
                <a:ext uri="{FF2B5EF4-FFF2-40B4-BE49-F238E27FC236}">
                  <a16:creationId xmlns:a16="http://schemas.microsoft.com/office/drawing/2014/main" id="{CD7951F1-C2FC-2C4C-BE5C-73140BEDFBBE}"/>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772" name="Text Box 322">
              <a:extLst>
                <a:ext uri="{FF2B5EF4-FFF2-40B4-BE49-F238E27FC236}">
                  <a16:creationId xmlns:a16="http://schemas.microsoft.com/office/drawing/2014/main" id="{13758E3B-02F0-3046-B52D-0FF8A200F958}"/>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4</a:t>
              </a:r>
            </a:p>
          </p:txBody>
        </p:sp>
      </p:grpSp>
      <p:grpSp>
        <p:nvGrpSpPr>
          <p:cNvPr id="15" name="Group 323">
            <a:extLst>
              <a:ext uri="{FF2B5EF4-FFF2-40B4-BE49-F238E27FC236}">
                <a16:creationId xmlns:a16="http://schemas.microsoft.com/office/drawing/2014/main" id="{B2441DE3-845A-F941-A1B2-033BBA7EA532}"/>
              </a:ext>
            </a:extLst>
          </p:cNvPr>
          <p:cNvGrpSpPr>
            <a:grpSpLocks/>
          </p:cNvGrpSpPr>
          <p:nvPr/>
        </p:nvGrpSpPr>
        <p:grpSpPr bwMode="auto">
          <a:xfrm>
            <a:off x="6278563" y="4933950"/>
            <a:ext cx="617537" cy="852488"/>
            <a:chOff x="331" y="2923"/>
            <a:chExt cx="418" cy="695"/>
          </a:xfrm>
        </p:grpSpPr>
        <p:sp>
          <p:nvSpPr>
            <p:cNvPr id="73767" name="Text Box 324">
              <a:extLst>
                <a:ext uri="{FF2B5EF4-FFF2-40B4-BE49-F238E27FC236}">
                  <a16:creationId xmlns:a16="http://schemas.microsoft.com/office/drawing/2014/main" id="{0015D38A-6E6B-A745-A37C-EA019A16963C}"/>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3768" name="Rectangle 325">
              <a:extLst>
                <a:ext uri="{FF2B5EF4-FFF2-40B4-BE49-F238E27FC236}">
                  <a16:creationId xmlns:a16="http://schemas.microsoft.com/office/drawing/2014/main" id="{68E4F1D3-9512-CD4C-821E-05314FDBAE37}"/>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769" name="Text Box 326">
              <a:extLst>
                <a:ext uri="{FF2B5EF4-FFF2-40B4-BE49-F238E27FC236}">
                  <a16:creationId xmlns:a16="http://schemas.microsoft.com/office/drawing/2014/main" id="{DCC44E32-F8AE-8943-A197-B684886E02FA}"/>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5</a:t>
              </a:r>
            </a:p>
          </p:txBody>
        </p:sp>
      </p:grpSp>
      <p:sp>
        <p:nvSpPr>
          <p:cNvPr id="155" name="Text Box 327">
            <a:extLst>
              <a:ext uri="{FF2B5EF4-FFF2-40B4-BE49-F238E27FC236}">
                <a16:creationId xmlns:a16="http://schemas.microsoft.com/office/drawing/2014/main" id="{BEA8072A-8E33-B543-BCC0-765436DEAAA7}"/>
              </a:ext>
            </a:extLst>
          </p:cNvPr>
          <p:cNvSpPr txBox="1">
            <a:spLocks noChangeArrowheads="1"/>
          </p:cNvSpPr>
          <p:nvPr/>
        </p:nvSpPr>
        <p:spPr bwMode="auto">
          <a:xfrm>
            <a:off x="2062163" y="2409825"/>
            <a:ext cx="312737"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156" name="Text Box 328">
            <a:extLst>
              <a:ext uri="{FF2B5EF4-FFF2-40B4-BE49-F238E27FC236}">
                <a16:creationId xmlns:a16="http://schemas.microsoft.com/office/drawing/2014/main" id="{15B7CB6D-41C9-6248-8BC4-C5283521342F}"/>
              </a:ext>
            </a:extLst>
          </p:cNvPr>
          <p:cNvSpPr txBox="1">
            <a:spLocks noChangeArrowheads="1"/>
          </p:cNvSpPr>
          <p:nvPr/>
        </p:nvSpPr>
        <p:spPr bwMode="auto">
          <a:xfrm>
            <a:off x="887413" y="4316413"/>
            <a:ext cx="314325"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157" name="Text Box 329">
            <a:extLst>
              <a:ext uri="{FF2B5EF4-FFF2-40B4-BE49-F238E27FC236}">
                <a16:creationId xmlns:a16="http://schemas.microsoft.com/office/drawing/2014/main" id="{E0C65E66-B211-3B47-8498-E780C1683076}"/>
              </a:ext>
            </a:extLst>
          </p:cNvPr>
          <p:cNvSpPr txBox="1">
            <a:spLocks noChangeArrowheads="1"/>
          </p:cNvSpPr>
          <p:nvPr/>
        </p:nvSpPr>
        <p:spPr bwMode="auto">
          <a:xfrm>
            <a:off x="2035175" y="4292600"/>
            <a:ext cx="314325"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158" name="Text Box 330">
            <a:extLst>
              <a:ext uri="{FF2B5EF4-FFF2-40B4-BE49-F238E27FC236}">
                <a16:creationId xmlns:a16="http://schemas.microsoft.com/office/drawing/2014/main" id="{1CDCA8B7-72BB-0F4B-B9BB-7B36848AE112}"/>
              </a:ext>
            </a:extLst>
          </p:cNvPr>
          <p:cNvSpPr txBox="1">
            <a:spLocks noChangeArrowheads="1"/>
          </p:cNvSpPr>
          <p:nvPr/>
        </p:nvSpPr>
        <p:spPr bwMode="auto">
          <a:xfrm>
            <a:off x="3373438" y="2409825"/>
            <a:ext cx="312737"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sp>
        <p:nvSpPr>
          <p:cNvPr id="159" name="Text Box 331">
            <a:extLst>
              <a:ext uri="{FF2B5EF4-FFF2-40B4-BE49-F238E27FC236}">
                <a16:creationId xmlns:a16="http://schemas.microsoft.com/office/drawing/2014/main" id="{9C45C600-4B93-6F49-B404-88155CC0ABC7}"/>
              </a:ext>
            </a:extLst>
          </p:cNvPr>
          <p:cNvSpPr txBox="1">
            <a:spLocks noChangeArrowheads="1"/>
          </p:cNvSpPr>
          <p:nvPr/>
        </p:nvSpPr>
        <p:spPr bwMode="auto">
          <a:xfrm>
            <a:off x="3224213" y="4316413"/>
            <a:ext cx="312737"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a:t>
            </a:r>
          </a:p>
        </p:txBody>
      </p:sp>
      <p:sp>
        <p:nvSpPr>
          <p:cNvPr id="160" name="Text Box 332">
            <a:extLst>
              <a:ext uri="{FF2B5EF4-FFF2-40B4-BE49-F238E27FC236}">
                <a16:creationId xmlns:a16="http://schemas.microsoft.com/office/drawing/2014/main" id="{6B60D526-9C09-D84F-B1AC-3DE089DF3686}"/>
              </a:ext>
            </a:extLst>
          </p:cNvPr>
          <p:cNvSpPr txBox="1">
            <a:spLocks noChangeArrowheads="1"/>
          </p:cNvSpPr>
          <p:nvPr/>
        </p:nvSpPr>
        <p:spPr bwMode="auto">
          <a:xfrm>
            <a:off x="4264025" y="4292600"/>
            <a:ext cx="312738"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a:t>
            </a:r>
          </a:p>
        </p:txBody>
      </p:sp>
      <p:sp>
        <p:nvSpPr>
          <p:cNvPr id="161" name="Text Box 333">
            <a:extLst>
              <a:ext uri="{FF2B5EF4-FFF2-40B4-BE49-F238E27FC236}">
                <a16:creationId xmlns:a16="http://schemas.microsoft.com/office/drawing/2014/main" id="{3F5C6D17-5D35-B143-9A70-070CFBD595F9}"/>
              </a:ext>
            </a:extLst>
          </p:cNvPr>
          <p:cNvSpPr txBox="1">
            <a:spLocks noChangeArrowheads="1"/>
          </p:cNvSpPr>
          <p:nvPr/>
        </p:nvSpPr>
        <p:spPr bwMode="auto">
          <a:xfrm>
            <a:off x="5926138" y="2409825"/>
            <a:ext cx="455612"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12</a:t>
            </a:r>
          </a:p>
        </p:txBody>
      </p:sp>
      <p:sp>
        <p:nvSpPr>
          <p:cNvPr id="162" name="Text Box 334">
            <a:extLst>
              <a:ext uri="{FF2B5EF4-FFF2-40B4-BE49-F238E27FC236}">
                <a16:creationId xmlns:a16="http://schemas.microsoft.com/office/drawing/2014/main" id="{B596B1D3-C989-414E-9A51-045E2777467C}"/>
              </a:ext>
            </a:extLst>
          </p:cNvPr>
          <p:cNvSpPr txBox="1">
            <a:spLocks noChangeArrowheads="1"/>
          </p:cNvSpPr>
          <p:nvPr/>
        </p:nvSpPr>
        <p:spPr bwMode="auto">
          <a:xfrm>
            <a:off x="5224463" y="4338638"/>
            <a:ext cx="455612"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13</a:t>
            </a:r>
          </a:p>
        </p:txBody>
      </p:sp>
      <p:sp>
        <p:nvSpPr>
          <p:cNvPr id="163" name="Text Box 335">
            <a:extLst>
              <a:ext uri="{FF2B5EF4-FFF2-40B4-BE49-F238E27FC236}">
                <a16:creationId xmlns:a16="http://schemas.microsoft.com/office/drawing/2014/main" id="{8DCD3D39-7FE7-4842-8562-AF8F4EF94A8E}"/>
              </a:ext>
            </a:extLst>
          </p:cNvPr>
          <p:cNvSpPr txBox="1">
            <a:spLocks noChangeArrowheads="1"/>
          </p:cNvSpPr>
          <p:nvPr/>
        </p:nvSpPr>
        <p:spPr bwMode="auto">
          <a:xfrm>
            <a:off x="6262688" y="4292600"/>
            <a:ext cx="45561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14</a:t>
            </a:r>
          </a:p>
        </p:txBody>
      </p:sp>
      <p:sp>
        <p:nvSpPr>
          <p:cNvPr id="164" name="Text Box 336">
            <a:extLst>
              <a:ext uri="{FF2B5EF4-FFF2-40B4-BE49-F238E27FC236}">
                <a16:creationId xmlns:a16="http://schemas.microsoft.com/office/drawing/2014/main" id="{1B6B0B67-58E7-0B40-8AD9-F4B041C2E622}"/>
              </a:ext>
            </a:extLst>
          </p:cNvPr>
          <p:cNvSpPr txBox="1">
            <a:spLocks noChangeArrowheads="1"/>
          </p:cNvSpPr>
          <p:nvPr/>
        </p:nvSpPr>
        <p:spPr bwMode="auto">
          <a:xfrm>
            <a:off x="7100888" y="2387600"/>
            <a:ext cx="455612"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16</a:t>
            </a:r>
          </a:p>
        </p:txBody>
      </p:sp>
      <p:sp>
        <p:nvSpPr>
          <p:cNvPr id="4" name="Title 3">
            <a:extLst>
              <a:ext uri="{FF2B5EF4-FFF2-40B4-BE49-F238E27FC236}">
                <a16:creationId xmlns:a16="http://schemas.microsoft.com/office/drawing/2014/main" id="{C61BC15F-5802-0D47-BBC8-6EAF15EE3B00}"/>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2136409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fade">
                                      <p:cBhvr>
                                        <p:cTn id="7" dur="500"/>
                                        <p:tgtEl>
                                          <p:spTgt spid="92"/>
                                        </p:tgtEl>
                                      </p:cBhvr>
                                    </p:animEffect>
                                  </p:childTnLst>
                                </p:cTn>
                              </p:par>
                              <p:par>
                                <p:cTn id="8" presetID="10" presetClass="entr" presetSubtype="0" fill="hold" nodeType="withEffect">
                                  <p:stCondLst>
                                    <p:cond delay="0"/>
                                  </p:stCondLst>
                                  <p:childTnLst>
                                    <p:set>
                                      <p:cBhvr>
                                        <p:cTn id="9" dur="1" fill="hold">
                                          <p:stCondLst>
                                            <p:cond delay="0"/>
                                          </p:stCondLst>
                                        </p:cTn>
                                        <p:tgtEl>
                                          <p:spTgt spid="93"/>
                                        </p:tgtEl>
                                        <p:attrNameLst>
                                          <p:attrName>style.visibility</p:attrName>
                                        </p:attrNameLst>
                                      </p:cBhvr>
                                      <p:to>
                                        <p:strVal val="visible"/>
                                      </p:to>
                                    </p:set>
                                    <p:animEffect transition="in" filter="fade">
                                      <p:cBhvr>
                                        <p:cTn id="10" dur="500"/>
                                        <p:tgtEl>
                                          <p:spTgt spid="93"/>
                                        </p:tgtEl>
                                      </p:cBhvr>
                                    </p:animEffect>
                                  </p:childTnLst>
                                </p:cTn>
                              </p:par>
                              <p:par>
                                <p:cTn id="11" presetID="10" presetClass="entr" presetSubtype="0" fill="hold" nodeType="withEffect">
                                  <p:stCondLst>
                                    <p:cond delay="0"/>
                                  </p:stCondLst>
                                  <p:childTnLst>
                                    <p:set>
                                      <p:cBhvr>
                                        <p:cTn id="12" dur="1" fill="hold">
                                          <p:stCondLst>
                                            <p:cond delay="0"/>
                                          </p:stCondLst>
                                        </p:cTn>
                                        <p:tgtEl>
                                          <p:spTgt spid="94"/>
                                        </p:tgtEl>
                                        <p:attrNameLst>
                                          <p:attrName>style.visibility</p:attrName>
                                        </p:attrNameLst>
                                      </p:cBhvr>
                                      <p:to>
                                        <p:strVal val="visible"/>
                                      </p:to>
                                    </p:set>
                                    <p:animEffect transition="in" filter="fade">
                                      <p:cBhvr>
                                        <p:cTn id="13" dur="500"/>
                                        <p:tgtEl>
                                          <p:spTgt spid="94"/>
                                        </p:tgtEl>
                                      </p:cBhvr>
                                    </p:animEffect>
                                  </p:childTnLst>
                                </p:cTn>
                              </p:par>
                              <p:par>
                                <p:cTn id="14" presetID="10" presetClass="entr" presetSubtype="0" fill="hold"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fade">
                                      <p:cBhvr>
                                        <p:cTn id="16" dur="500"/>
                                        <p:tgtEl>
                                          <p:spTgt spid="9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6"/>
                                        </p:tgtEl>
                                        <p:attrNameLst>
                                          <p:attrName>style.visibility</p:attrName>
                                        </p:attrNameLst>
                                      </p:cBhvr>
                                      <p:to>
                                        <p:strVal val="visible"/>
                                      </p:to>
                                    </p:set>
                                    <p:animEffect transition="in" filter="fade">
                                      <p:cBhvr>
                                        <p:cTn id="19" dur="500"/>
                                        <p:tgtEl>
                                          <p:spTgt spid="9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7"/>
                                        </p:tgtEl>
                                        <p:attrNameLst>
                                          <p:attrName>style.visibility</p:attrName>
                                        </p:attrNameLst>
                                      </p:cBhvr>
                                      <p:to>
                                        <p:strVal val="visible"/>
                                      </p:to>
                                    </p:set>
                                    <p:animEffect transition="in" filter="fade">
                                      <p:cBhvr>
                                        <p:cTn id="22" dur="500"/>
                                        <p:tgtEl>
                                          <p:spTgt spid="9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98"/>
                                        </p:tgtEl>
                                        <p:attrNameLst>
                                          <p:attrName>style.visibility</p:attrName>
                                        </p:attrNameLst>
                                      </p:cBhvr>
                                      <p:to>
                                        <p:strVal val="visible"/>
                                      </p:to>
                                    </p:set>
                                    <p:animEffect transition="in" filter="fade">
                                      <p:cBhvr>
                                        <p:cTn id="25" dur="500"/>
                                        <p:tgtEl>
                                          <p:spTgt spid="9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9"/>
                                        </p:tgtEl>
                                        <p:attrNameLst>
                                          <p:attrName>style.visibility</p:attrName>
                                        </p:attrNameLst>
                                      </p:cBhvr>
                                      <p:to>
                                        <p:strVal val="visible"/>
                                      </p:to>
                                    </p:set>
                                    <p:animEffect transition="in" filter="fade">
                                      <p:cBhvr>
                                        <p:cTn id="28" dur="500"/>
                                        <p:tgtEl>
                                          <p:spTgt spid="99"/>
                                        </p:tgtEl>
                                      </p:cBhvr>
                                    </p:animEffect>
                                  </p:childTnLst>
                                </p:cTn>
                              </p:par>
                              <p:par>
                                <p:cTn id="29" presetID="10"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par>
                                <p:cTn id="32" presetID="10" presetClass="entr" presetSubtype="0" fill="hold"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par>
                                <p:cTn id="35" presetID="10" presetClass="entr" presetSubtype="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55"/>
                                        </p:tgtEl>
                                        <p:attrNameLst>
                                          <p:attrName>style.visibility</p:attrName>
                                        </p:attrNameLst>
                                      </p:cBhvr>
                                      <p:to>
                                        <p:strVal val="visible"/>
                                      </p:to>
                                    </p:set>
                                    <p:animEffect transition="in" filter="fade">
                                      <p:cBhvr>
                                        <p:cTn id="43" dur="500"/>
                                        <p:tgtEl>
                                          <p:spTgt spid="15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58"/>
                                        </p:tgtEl>
                                        <p:attrNameLst>
                                          <p:attrName>style.visibility</p:attrName>
                                        </p:attrNameLst>
                                      </p:cBhvr>
                                      <p:to>
                                        <p:strVal val="visible"/>
                                      </p:to>
                                    </p:set>
                                    <p:animEffect transition="in" filter="fade">
                                      <p:cBhvr>
                                        <p:cTn id="46" dur="500"/>
                                        <p:tgtEl>
                                          <p:spTgt spid="15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61"/>
                                        </p:tgtEl>
                                        <p:attrNameLst>
                                          <p:attrName>style.visibility</p:attrName>
                                        </p:attrNameLst>
                                      </p:cBhvr>
                                      <p:to>
                                        <p:strVal val="visible"/>
                                      </p:to>
                                    </p:set>
                                    <p:animEffect transition="in" filter="fade">
                                      <p:cBhvr>
                                        <p:cTn id="49" dur="500"/>
                                        <p:tgtEl>
                                          <p:spTgt spid="16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64"/>
                                        </p:tgtEl>
                                        <p:attrNameLst>
                                          <p:attrName>style.visibility</p:attrName>
                                        </p:attrNameLst>
                                      </p:cBhvr>
                                      <p:to>
                                        <p:strVal val="visible"/>
                                      </p:to>
                                    </p:set>
                                    <p:animEffect transition="in" filter="fade">
                                      <p:cBhvr>
                                        <p:cTn id="52" dur="500"/>
                                        <p:tgtEl>
                                          <p:spTgt spid="164"/>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10" presetClass="entr" presetSubtype="0" fill="hold" nodeType="clickEffect">
                                  <p:stCondLst>
                                    <p:cond delay="0"/>
                                  </p:stCondLst>
                                  <p:childTnLst>
                                    <p:set>
                                      <p:cBhvr>
                                        <p:cTn id="56" dur="1" fill="hold">
                                          <p:stCondLst>
                                            <p:cond delay="0"/>
                                          </p:stCondLst>
                                        </p:cTn>
                                        <p:tgtEl>
                                          <p:spTgt spid="125"/>
                                        </p:tgtEl>
                                        <p:attrNameLst>
                                          <p:attrName>style.visibility</p:attrName>
                                        </p:attrNameLst>
                                      </p:cBhvr>
                                      <p:to>
                                        <p:strVal val="visible"/>
                                      </p:to>
                                    </p:set>
                                    <p:animEffect transition="in" filter="fade">
                                      <p:cBhvr>
                                        <p:cTn id="57" dur="500"/>
                                        <p:tgtEl>
                                          <p:spTgt spid="125"/>
                                        </p:tgtEl>
                                      </p:cBhvr>
                                    </p:animEffect>
                                  </p:childTnLst>
                                </p:cTn>
                              </p:par>
                              <p:par>
                                <p:cTn id="58" presetID="10" presetClass="entr" presetSubtype="0" fill="hold" nodeType="withEffect">
                                  <p:stCondLst>
                                    <p:cond delay="0"/>
                                  </p:stCondLst>
                                  <p:childTnLst>
                                    <p:set>
                                      <p:cBhvr>
                                        <p:cTn id="59" dur="1" fill="hold">
                                          <p:stCondLst>
                                            <p:cond delay="0"/>
                                          </p:stCondLst>
                                        </p:cTn>
                                        <p:tgtEl>
                                          <p:spTgt spid="126"/>
                                        </p:tgtEl>
                                        <p:attrNameLst>
                                          <p:attrName>style.visibility</p:attrName>
                                        </p:attrNameLst>
                                      </p:cBhvr>
                                      <p:to>
                                        <p:strVal val="visible"/>
                                      </p:to>
                                    </p:set>
                                    <p:animEffect transition="in" filter="fade">
                                      <p:cBhvr>
                                        <p:cTn id="60" dur="500"/>
                                        <p:tgtEl>
                                          <p:spTgt spid="126"/>
                                        </p:tgtEl>
                                      </p:cBhvr>
                                    </p:animEffect>
                                  </p:childTnLst>
                                </p:cTn>
                              </p:par>
                              <p:par>
                                <p:cTn id="61" presetID="10" presetClass="entr" presetSubtype="0" fill="hold" nodeType="withEffect">
                                  <p:stCondLst>
                                    <p:cond delay="0"/>
                                  </p:stCondLst>
                                  <p:childTnLst>
                                    <p:set>
                                      <p:cBhvr>
                                        <p:cTn id="62" dur="1" fill="hold">
                                          <p:stCondLst>
                                            <p:cond delay="0"/>
                                          </p:stCondLst>
                                        </p:cTn>
                                        <p:tgtEl>
                                          <p:spTgt spid="127"/>
                                        </p:tgtEl>
                                        <p:attrNameLst>
                                          <p:attrName>style.visibility</p:attrName>
                                        </p:attrNameLst>
                                      </p:cBhvr>
                                      <p:to>
                                        <p:strVal val="visible"/>
                                      </p:to>
                                    </p:set>
                                    <p:animEffect transition="in" filter="fade">
                                      <p:cBhvr>
                                        <p:cTn id="63" dur="500"/>
                                        <p:tgtEl>
                                          <p:spTgt spid="127"/>
                                        </p:tgtEl>
                                      </p:cBhvr>
                                    </p:animEffect>
                                  </p:childTnLst>
                                </p:cTn>
                              </p:par>
                              <p:par>
                                <p:cTn id="64" presetID="10" presetClass="entr" presetSubtype="0" fill="hold" nodeType="withEffect">
                                  <p:stCondLst>
                                    <p:cond delay="0"/>
                                  </p:stCondLst>
                                  <p:childTnLst>
                                    <p:set>
                                      <p:cBhvr>
                                        <p:cTn id="65" dur="1" fill="hold">
                                          <p:stCondLst>
                                            <p:cond delay="0"/>
                                          </p:stCondLst>
                                        </p:cTn>
                                        <p:tgtEl>
                                          <p:spTgt spid="128"/>
                                        </p:tgtEl>
                                        <p:attrNameLst>
                                          <p:attrName>style.visibility</p:attrName>
                                        </p:attrNameLst>
                                      </p:cBhvr>
                                      <p:to>
                                        <p:strVal val="visible"/>
                                      </p:to>
                                    </p:set>
                                    <p:animEffect transition="in" filter="fade">
                                      <p:cBhvr>
                                        <p:cTn id="66" dur="500"/>
                                        <p:tgtEl>
                                          <p:spTgt spid="128"/>
                                        </p:tgtEl>
                                      </p:cBhvr>
                                    </p:animEffect>
                                  </p:childTnLst>
                                </p:cTn>
                              </p:par>
                              <p:par>
                                <p:cTn id="67" presetID="10" presetClass="entr" presetSubtype="0" fill="hold" nodeType="withEffect">
                                  <p:stCondLst>
                                    <p:cond delay="0"/>
                                  </p:stCondLst>
                                  <p:childTnLst>
                                    <p:set>
                                      <p:cBhvr>
                                        <p:cTn id="68" dur="1" fill="hold">
                                          <p:stCondLst>
                                            <p:cond delay="0"/>
                                          </p:stCondLst>
                                        </p:cTn>
                                        <p:tgtEl>
                                          <p:spTgt spid="129"/>
                                        </p:tgtEl>
                                        <p:attrNameLst>
                                          <p:attrName>style.visibility</p:attrName>
                                        </p:attrNameLst>
                                      </p:cBhvr>
                                      <p:to>
                                        <p:strVal val="visible"/>
                                      </p:to>
                                    </p:set>
                                    <p:animEffect transition="in" filter="fade">
                                      <p:cBhvr>
                                        <p:cTn id="69" dur="500"/>
                                        <p:tgtEl>
                                          <p:spTgt spid="129"/>
                                        </p:tgtEl>
                                      </p:cBhvr>
                                    </p:animEffect>
                                  </p:childTnLst>
                                </p:cTn>
                              </p:par>
                              <p:par>
                                <p:cTn id="70" presetID="10" presetClass="entr" presetSubtype="0" fill="hold" nodeType="withEffect">
                                  <p:stCondLst>
                                    <p:cond delay="0"/>
                                  </p:stCondLst>
                                  <p:childTnLst>
                                    <p:set>
                                      <p:cBhvr>
                                        <p:cTn id="71" dur="1" fill="hold">
                                          <p:stCondLst>
                                            <p:cond delay="0"/>
                                          </p:stCondLst>
                                        </p:cTn>
                                        <p:tgtEl>
                                          <p:spTgt spid="130"/>
                                        </p:tgtEl>
                                        <p:attrNameLst>
                                          <p:attrName>style.visibility</p:attrName>
                                        </p:attrNameLst>
                                      </p:cBhvr>
                                      <p:to>
                                        <p:strVal val="visible"/>
                                      </p:to>
                                    </p:set>
                                    <p:animEffect transition="in" filter="fade">
                                      <p:cBhvr>
                                        <p:cTn id="72" dur="500"/>
                                        <p:tgtEl>
                                          <p:spTgt spid="130"/>
                                        </p:tgtEl>
                                      </p:cBhvr>
                                    </p:animEffect>
                                  </p:childTnLst>
                                </p:cTn>
                              </p:par>
                              <p:par>
                                <p:cTn id="73" presetID="10" presetClass="entr" presetSubtype="0" fill="hold" nodeType="withEffect">
                                  <p:stCondLst>
                                    <p:cond delay="0"/>
                                  </p:stCondLst>
                                  <p:childTnLst>
                                    <p:set>
                                      <p:cBhvr>
                                        <p:cTn id="74" dur="1" fill="hold">
                                          <p:stCondLst>
                                            <p:cond delay="0"/>
                                          </p:stCondLst>
                                        </p:cTn>
                                        <p:tgtEl>
                                          <p:spTgt spid="10"/>
                                        </p:tgtEl>
                                        <p:attrNameLst>
                                          <p:attrName>style.visibility</p:attrName>
                                        </p:attrNameLst>
                                      </p:cBhvr>
                                      <p:to>
                                        <p:strVal val="visible"/>
                                      </p:to>
                                    </p:set>
                                    <p:animEffect transition="in" filter="fade">
                                      <p:cBhvr>
                                        <p:cTn id="75" dur="500"/>
                                        <p:tgtEl>
                                          <p:spTgt spid="10"/>
                                        </p:tgtEl>
                                      </p:cBhvr>
                                    </p:animEffect>
                                  </p:childTnLst>
                                </p:cTn>
                              </p:par>
                              <p:par>
                                <p:cTn id="76" presetID="10" presetClass="entr" presetSubtype="0" fill="hold" nodeType="withEffect">
                                  <p:stCondLst>
                                    <p:cond delay="0"/>
                                  </p:stCondLst>
                                  <p:childTnLst>
                                    <p:set>
                                      <p:cBhvr>
                                        <p:cTn id="77" dur="1" fill="hold">
                                          <p:stCondLst>
                                            <p:cond delay="0"/>
                                          </p:stCondLst>
                                        </p:cTn>
                                        <p:tgtEl>
                                          <p:spTgt spid="11"/>
                                        </p:tgtEl>
                                        <p:attrNameLst>
                                          <p:attrName>style.visibility</p:attrName>
                                        </p:attrNameLst>
                                      </p:cBhvr>
                                      <p:to>
                                        <p:strVal val="visible"/>
                                      </p:to>
                                    </p:set>
                                    <p:animEffect transition="in" filter="fade">
                                      <p:cBhvr>
                                        <p:cTn id="78" dur="500"/>
                                        <p:tgtEl>
                                          <p:spTgt spid="11"/>
                                        </p:tgtEl>
                                      </p:cBhvr>
                                    </p:animEffect>
                                  </p:childTnLst>
                                </p:cTn>
                              </p:par>
                              <p:par>
                                <p:cTn id="79" presetID="10" presetClass="entr" presetSubtype="0" fill="hold"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par>
                                <p:cTn id="82" presetID="10" presetClass="entr" presetSubtype="0" fill="hold" nodeType="withEffect">
                                  <p:stCondLst>
                                    <p:cond delay="0"/>
                                  </p:stCondLst>
                                  <p:childTnLst>
                                    <p:set>
                                      <p:cBhvr>
                                        <p:cTn id="83" dur="1" fill="hold">
                                          <p:stCondLst>
                                            <p:cond delay="0"/>
                                          </p:stCondLst>
                                        </p:cTn>
                                        <p:tgtEl>
                                          <p:spTgt spid="13"/>
                                        </p:tgtEl>
                                        <p:attrNameLst>
                                          <p:attrName>style.visibility</p:attrName>
                                        </p:attrNameLst>
                                      </p:cBhvr>
                                      <p:to>
                                        <p:strVal val="visible"/>
                                      </p:to>
                                    </p:set>
                                    <p:animEffect transition="in" filter="fade">
                                      <p:cBhvr>
                                        <p:cTn id="84" dur="500"/>
                                        <p:tgtEl>
                                          <p:spTgt spid="13"/>
                                        </p:tgtEl>
                                      </p:cBhvr>
                                    </p:animEffect>
                                  </p:childTnLst>
                                </p:cTn>
                              </p:par>
                              <p:par>
                                <p:cTn id="85" presetID="10" presetClass="entr" presetSubtype="0" fill="hold" nodeType="withEffect">
                                  <p:stCondLst>
                                    <p:cond delay="0"/>
                                  </p:stCondLst>
                                  <p:childTnLst>
                                    <p:set>
                                      <p:cBhvr>
                                        <p:cTn id="86" dur="1" fill="hold">
                                          <p:stCondLst>
                                            <p:cond delay="0"/>
                                          </p:stCondLst>
                                        </p:cTn>
                                        <p:tgtEl>
                                          <p:spTgt spid="14"/>
                                        </p:tgtEl>
                                        <p:attrNameLst>
                                          <p:attrName>style.visibility</p:attrName>
                                        </p:attrNameLst>
                                      </p:cBhvr>
                                      <p:to>
                                        <p:strVal val="visible"/>
                                      </p:to>
                                    </p:set>
                                    <p:animEffect transition="in" filter="fade">
                                      <p:cBhvr>
                                        <p:cTn id="87" dur="500"/>
                                        <p:tgtEl>
                                          <p:spTgt spid="14"/>
                                        </p:tgtEl>
                                      </p:cBhvr>
                                    </p:animEffect>
                                  </p:childTnLst>
                                </p:cTn>
                              </p:par>
                              <p:par>
                                <p:cTn id="88" presetID="10" presetClass="entr" presetSubtype="0" fill="hold" nodeType="withEffect">
                                  <p:stCondLst>
                                    <p:cond delay="0"/>
                                  </p:stCondLst>
                                  <p:childTnLst>
                                    <p:set>
                                      <p:cBhvr>
                                        <p:cTn id="89" dur="1" fill="hold">
                                          <p:stCondLst>
                                            <p:cond delay="0"/>
                                          </p:stCondLst>
                                        </p:cTn>
                                        <p:tgtEl>
                                          <p:spTgt spid="15"/>
                                        </p:tgtEl>
                                        <p:attrNameLst>
                                          <p:attrName>style.visibility</p:attrName>
                                        </p:attrNameLst>
                                      </p:cBhvr>
                                      <p:to>
                                        <p:strVal val="visible"/>
                                      </p:to>
                                    </p:set>
                                    <p:animEffect transition="in" filter="fade">
                                      <p:cBhvr>
                                        <p:cTn id="90" dur="500"/>
                                        <p:tgtEl>
                                          <p:spTgt spid="15"/>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156"/>
                                        </p:tgtEl>
                                        <p:attrNameLst>
                                          <p:attrName>style.visibility</p:attrName>
                                        </p:attrNameLst>
                                      </p:cBhvr>
                                      <p:to>
                                        <p:strVal val="visible"/>
                                      </p:to>
                                    </p:set>
                                    <p:animEffect transition="in" filter="fade">
                                      <p:cBhvr>
                                        <p:cTn id="93" dur="500"/>
                                        <p:tgtEl>
                                          <p:spTgt spid="156"/>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157"/>
                                        </p:tgtEl>
                                        <p:attrNameLst>
                                          <p:attrName>style.visibility</p:attrName>
                                        </p:attrNameLst>
                                      </p:cBhvr>
                                      <p:to>
                                        <p:strVal val="visible"/>
                                      </p:to>
                                    </p:set>
                                    <p:animEffect transition="in" filter="fade">
                                      <p:cBhvr>
                                        <p:cTn id="96" dur="500"/>
                                        <p:tgtEl>
                                          <p:spTgt spid="157"/>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159"/>
                                        </p:tgtEl>
                                        <p:attrNameLst>
                                          <p:attrName>style.visibility</p:attrName>
                                        </p:attrNameLst>
                                      </p:cBhvr>
                                      <p:to>
                                        <p:strVal val="visible"/>
                                      </p:to>
                                    </p:set>
                                    <p:animEffect transition="in" filter="fade">
                                      <p:cBhvr>
                                        <p:cTn id="99" dur="500"/>
                                        <p:tgtEl>
                                          <p:spTgt spid="159"/>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160"/>
                                        </p:tgtEl>
                                        <p:attrNameLst>
                                          <p:attrName>style.visibility</p:attrName>
                                        </p:attrNameLst>
                                      </p:cBhvr>
                                      <p:to>
                                        <p:strVal val="visible"/>
                                      </p:to>
                                    </p:set>
                                    <p:animEffect transition="in" filter="fade">
                                      <p:cBhvr>
                                        <p:cTn id="102" dur="500"/>
                                        <p:tgtEl>
                                          <p:spTgt spid="160"/>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162"/>
                                        </p:tgtEl>
                                        <p:attrNameLst>
                                          <p:attrName>style.visibility</p:attrName>
                                        </p:attrNameLst>
                                      </p:cBhvr>
                                      <p:to>
                                        <p:strVal val="visible"/>
                                      </p:to>
                                    </p:set>
                                    <p:animEffect transition="in" filter="fade">
                                      <p:cBhvr>
                                        <p:cTn id="105" dur="500"/>
                                        <p:tgtEl>
                                          <p:spTgt spid="162"/>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63"/>
                                        </p:tgtEl>
                                        <p:attrNameLst>
                                          <p:attrName>style.visibility</p:attrName>
                                        </p:attrNameLst>
                                      </p:cBhvr>
                                      <p:to>
                                        <p:strVal val="visible"/>
                                      </p:to>
                                    </p:set>
                                    <p:animEffect transition="in" filter="fade">
                                      <p:cBhvr>
                                        <p:cTn id="108" dur="500"/>
                                        <p:tgtEl>
                                          <p:spTgt spid="1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97" grpId="0"/>
      <p:bldP spid="98" grpId="0"/>
      <p:bldP spid="99" grpId="0"/>
      <p:bldP spid="155" grpId="0"/>
      <p:bldP spid="156" grpId="0"/>
      <p:bldP spid="157" grpId="0"/>
      <p:bldP spid="158" grpId="0"/>
      <p:bldP spid="159" grpId="0"/>
      <p:bldP spid="160" grpId="0"/>
      <p:bldP spid="161" grpId="0"/>
      <p:bldP spid="162" grpId="0"/>
      <p:bldP spid="163" grpId="0"/>
      <p:bldP spid="16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779" name="Group 2">
            <a:extLst>
              <a:ext uri="{FF2B5EF4-FFF2-40B4-BE49-F238E27FC236}">
                <a16:creationId xmlns:a16="http://schemas.microsoft.com/office/drawing/2014/main" id="{E12F4773-C2F5-0643-A339-97FEE43E6B9E}"/>
              </a:ext>
            </a:extLst>
          </p:cNvPr>
          <p:cNvGrpSpPr>
            <a:grpSpLocks/>
          </p:cNvGrpSpPr>
          <p:nvPr/>
        </p:nvGrpSpPr>
        <p:grpSpPr bwMode="auto">
          <a:xfrm>
            <a:off x="7370763" y="1508125"/>
            <a:ext cx="658812" cy="795338"/>
            <a:chOff x="4917" y="1903"/>
            <a:chExt cx="473" cy="687"/>
          </a:xfrm>
        </p:grpSpPr>
        <p:sp>
          <p:nvSpPr>
            <p:cNvPr id="75896" name="Text Box 3">
              <a:extLst>
                <a:ext uri="{FF2B5EF4-FFF2-40B4-BE49-F238E27FC236}">
                  <a16:creationId xmlns:a16="http://schemas.microsoft.com/office/drawing/2014/main" id="{DF3347B7-1A6E-A24C-A56C-CCBF581C9D68}"/>
                </a:ext>
              </a:extLst>
            </p:cNvPr>
            <p:cNvSpPr txBox="1">
              <a:spLocks noChangeArrowheads="1"/>
            </p:cNvSpPr>
            <p:nvPr/>
          </p:nvSpPr>
          <p:spPr bwMode="auto">
            <a:xfrm>
              <a:off x="5002" y="2262"/>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5897" name="Text Box 4">
              <a:extLst>
                <a:ext uri="{FF2B5EF4-FFF2-40B4-BE49-F238E27FC236}">
                  <a16:creationId xmlns:a16="http://schemas.microsoft.com/office/drawing/2014/main" id="{E650C363-3E76-454C-8D3C-101B1521E723}"/>
                </a:ext>
              </a:extLst>
            </p:cNvPr>
            <p:cNvSpPr txBox="1">
              <a:spLocks noChangeArrowheads="1"/>
            </p:cNvSpPr>
            <p:nvPr/>
          </p:nvSpPr>
          <p:spPr bwMode="auto">
            <a:xfrm>
              <a:off x="5020" y="1903"/>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sp>
          <p:nvSpPr>
            <p:cNvPr id="75898" name="Rectangle 5">
              <a:extLst>
                <a:ext uri="{FF2B5EF4-FFF2-40B4-BE49-F238E27FC236}">
                  <a16:creationId xmlns:a16="http://schemas.microsoft.com/office/drawing/2014/main" id="{EC9C47A7-B2D8-EB4D-A585-82CBA227D49A}"/>
                </a:ext>
              </a:extLst>
            </p:cNvPr>
            <p:cNvSpPr>
              <a:spLocks noChangeArrowheads="1"/>
            </p:cNvSpPr>
            <p:nvPr/>
          </p:nvSpPr>
          <p:spPr bwMode="auto">
            <a:xfrm>
              <a:off x="4917" y="2206"/>
              <a:ext cx="473"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75780" name="Group 6">
            <a:extLst>
              <a:ext uri="{FF2B5EF4-FFF2-40B4-BE49-F238E27FC236}">
                <a16:creationId xmlns:a16="http://schemas.microsoft.com/office/drawing/2014/main" id="{D4AA8560-3625-2F4E-9B78-044C7EAFEB1D}"/>
              </a:ext>
            </a:extLst>
          </p:cNvPr>
          <p:cNvGrpSpPr>
            <a:grpSpLocks/>
          </p:cNvGrpSpPr>
          <p:nvPr/>
        </p:nvGrpSpPr>
        <p:grpSpPr bwMode="auto">
          <a:xfrm>
            <a:off x="968375" y="1508125"/>
            <a:ext cx="582613" cy="804863"/>
            <a:chOff x="331" y="2923"/>
            <a:chExt cx="418" cy="695"/>
          </a:xfrm>
        </p:grpSpPr>
        <p:sp>
          <p:nvSpPr>
            <p:cNvPr id="75893" name="Text Box 7">
              <a:extLst>
                <a:ext uri="{FF2B5EF4-FFF2-40B4-BE49-F238E27FC236}">
                  <a16:creationId xmlns:a16="http://schemas.microsoft.com/office/drawing/2014/main" id="{05602BC9-0A83-8442-9873-BACBB6FD01BD}"/>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5894" name="Rectangle 8">
              <a:extLst>
                <a:ext uri="{FF2B5EF4-FFF2-40B4-BE49-F238E27FC236}">
                  <a16:creationId xmlns:a16="http://schemas.microsoft.com/office/drawing/2014/main" id="{A19B62D7-9CFA-0749-ADE1-1185522D8F45}"/>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95" name="Text Box 9">
              <a:extLst>
                <a:ext uri="{FF2B5EF4-FFF2-40B4-BE49-F238E27FC236}">
                  <a16:creationId xmlns:a16="http://schemas.microsoft.com/office/drawing/2014/main" id="{BEB59769-2DA8-4841-A7BC-0C0F97F598B2}"/>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grpSp>
      <p:grpSp>
        <p:nvGrpSpPr>
          <p:cNvPr id="75781" name="Group 10">
            <a:extLst>
              <a:ext uri="{FF2B5EF4-FFF2-40B4-BE49-F238E27FC236}">
                <a16:creationId xmlns:a16="http://schemas.microsoft.com/office/drawing/2014/main" id="{F1204D94-11BF-A54E-9ABE-F388FC908BDF}"/>
              </a:ext>
            </a:extLst>
          </p:cNvPr>
          <p:cNvGrpSpPr>
            <a:grpSpLocks/>
          </p:cNvGrpSpPr>
          <p:nvPr/>
        </p:nvGrpSpPr>
        <p:grpSpPr bwMode="auto">
          <a:xfrm>
            <a:off x="2016125" y="1508125"/>
            <a:ext cx="631825" cy="800100"/>
            <a:chOff x="1067" y="3042"/>
            <a:chExt cx="454" cy="691"/>
          </a:xfrm>
        </p:grpSpPr>
        <p:sp>
          <p:nvSpPr>
            <p:cNvPr id="75890" name="Text Box 11">
              <a:extLst>
                <a:ext uri="{FF2B5EF4-FFF2-40B4-BE49-F238E27FC236}">
                  <a16:creationId xmlns:a16="http://schemas.microsoft.com/office/drawing/2014/main" id="{5B5BAD83-18A9-8F4D-A188-F1A9E73563F1}"/>
                </a:ext>
              </a:extLst>
            </p:cNvPr>
            <p:cNvSpPr txBox="1">
              <a:spLocks noChangeArrowheads="1"/>
            </p:cNvSpPr>
            <p:nvPr/>
          </p:nvSpPr>
          <p:spPr bwMode="auto">
            <a:xfrm>
              <a:off x="1146" y="3410"/>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5891" name="Text Box 12">
              <a:extLst>
                <a:ext uri="{FF2B5EF4-FFF2-40B4-BE49-F238E27FC236}">
                  <a16:creationId xmlns:a16="http://schemas.microsoft.com/office/drawing/2014/main" id="{48247C40-97B4-9046-BA5C-6C2E7EFC4779}"/>
                </a:ext>
              </a:extLst>
            </p:cNvPr>
            <p:cNvSpPr txBox="1">
              <a:spLocks noChangeArrowheads="1"/>
            </p:cNvSpPr>
            <p:nvPr/>
          </p:nvSpPr>
          <p:spPr bwMode="auto">
            <a:xfrm>
              <a:off x="1177" y="3042"/>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sp>
          <p:nvSpPr>
            <p:cNvPr id="75892" name="Rectangle 13">
              <a:extLst>
                <a:ext uri="{FF2B5EF4-FFF2-40B4-BE49-F238E27FC236}">
                  <a16:creationId xmlns:a16="http://schemas.microsoft.com/office/drawing/2014/main" id="{3BD52F61-80EC-F34D-8E43-F736526679CA}"/>
                </a:ext>
              </a:extLst>
            </p:cNvPr>
            <p:cNvSpPr>
              <a:spLocks noChangeArrowheads="1"/>
            </p:cNvSpPr>
            <p:nvPr/>
          </p:nvSpPr>
          <p:spPr bwMode="auto">
            <a:xfrm>
              <a:off x="1067" y="3349"/>
              <a:ext cx="454"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75782" name="Group 14">
            <a:extLst>
              <a:ext uri="{FF2B5EF4-FFF2-40B4-BE49-F238E27FC236}">
                <a16:creationId xmlns:a16="http://schemas.microsoft.com/office/drawing/2014/main" id="{F6E0AEF2-937A-7E46-9364-A1AD85835C68}"/>
              </a:ext>
            </a:extLst>
          </p:cNvPr>
          <p:cNvGrpSpPr>
            <a:grpSpLocks/>
          </p:cNvGrpSpPr>
          <p:nvPr/>
        </p:nvGrpSpPr>
        <p:grpSpPr bwMode="auto">
          <a:xfrm>
            <a:off x="3127375" y="1508125"/>
            <a:ext cx="581025" cy="804863"/>
            <a:chOff x="331" y="2923"/>
            <a:chExt cx="418" cy="695"/>
          </a:xfrm>
        </p:grpSpPr>
        <p:sp>
          <p:nvSpPr>
            <p:cNvPr id="75887" name="Text Box 15">
              <a:extLst>
                <a:ext uri="{FF2B5EF4-FFF2-40B4-BE49-F238E27FC236}">
                  <a16:creationId xmlns:a16="http://schemas.microsoft.com/office/drawing/2014/main" id="{B778C0D1-E6F0-5E4B-AEB1-697F77C11F02}"/>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5888" name="Rectangle 16">
              <a:extLst>
                <a:ext uri="{FF2B5EF4-FFF2-40B4-BE49-F238E27FC236}">
                  <a16:creationId xmlns:a16="http://schemas.microsoft.com/office/drawing/2014/main" id="{BB6F0195-467C-E14C-8956-29BBCCA5397E}"/>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89" name="Text Box 17">
              <a:extLst>
                <a:ext uri="{FF2B5EF4-FFF2-40B4-BE49-F238E27FC236}">
                  <a16:creationId xmlns:a16="http://schemas.microsoft.com/office/drawing/2014/main" id="{342FD984-4EF3-3645-9728-8FD99D3306B3}"/>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2</a:t>
              </a:r>
            </a:p>
          </p:txBody>
        </p:sp>
      </p:grpSp>
      <p:grpSp>
        <p:nvGrpSpPr>
          <p:cNvPr id="75783" name="Group 18">
            <a:extLst>
              <a:ext uri="{FF2B5EF4-FFF2-40B4-BE49-F238E27FC236}">
                <a16:creationId xmlns:a16="http://schemas.microsoft.com/office/drawing/2014/main" id="{DBD3F8B0-F1D4-264D-B795-69259C920D34}"/>
              </a:ext>
            </a:extLst>
          </p:cNvPr>
          <p:cNvGrpSpPr>
            <a:grpSpLocks/>
          </p:cNvGrpSpPr>
          <p:nvPr/>
        </p:nvGrpSpPr>
        <p:grpSpPr bwMode="auto">
          <a:xfrm>
            <a:off x="4187825" y="1508125"/>
            <a:ext cx="582613" cy="804863"/>
            <a:chOff x="331" y="2923"/>
            <a:chExt cx="418" cy="695"/>
          </a:xfrm>
        </p:grpSpPr>
        <p:sp>
          <p:nvSpPr>
            <p:cNvPr id="75884" name="Text Box 19">
              <a:extLst>
                <a:ext uri="{FF2B5EF4-FFF2-40B4-BE49-F238E27FC236}">
                  <a16:creationId xmlns:a16="http://schemas.microsoft.com/office/drawing/2014/main" id="{CC976194-EF92-F242-871F-7C9755EE5DAB}"/>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5885" name="Rectangle 20">
              <a:extLst>
                <a:ext uri="{FF2B5EF4-FFF2-40B4-BE49-F238E27FC236}">
                  <a16:creationId xmlns:a16="http://schemas.microsoft.com/office/drawing/2014/main" id="{6448F9EA-5801-7743-B680-2500675B3FF3}"/>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86" name="Text Box 21">
              <a:extLst>
                <a:ext uri="{FF2B5EF4-FFF2-40B4-BE49-F238E27FC236}">
                  <a16:creationId xmlns:a16="http://schemas.microsoft.com/office/drawing/2014/main" id="{22B8009B-B8FE-B949-A054-97C97C83E4F0}"/>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3</a:t>
              </a:r>
            </a:p>
          </p:txBody>
        </p:sp>
      </p:grpSp>
      <p:grpSp>
        <p:nvGrpSpPr>
          <p:cNvPr id="75784" name="Group 22">
            <a:extLst>
              <a:ext uri="{FF2B5EF4-FFF2-40B4-BE49-F238E27FC236}">
                <a16:creationId xmlns:a16="http://schemas.microsoft.com/office/drawing/2014/main" id="{00CADD6F-DB86-C641-8EE9-2D19EF07837B}"/>
              </a:ext>
            </a:extLst>
          </p:cNvPr>
          <p:cNvGrpSpPr>
            <a:grpSpLocks/>
          </p:cNvGrpSpPr>
          <p:nvPr/>
        </p:nvGrpSpPr>
        <p:grpSpPr bwMode="auto">
          <a:xfrm>
            <a:off x="5248275" y="1508125"/>
            <a:ext cx="582613" cy="804863"/>
            <a:chOff x="331" y="2923"/>
            <a:chExt cx="418" cy="695"/>
          </a:xfrm>
        </p:grpSpPr>
        <p:sp>
          <p:nvSpPr>
            <p:cNvPr id="75881" name="Text Box 23">
              <a:extLst>
                <a:ext uri="{FF2B5EF4-FFF2-40B4-BE49-F238E27FC236}">
                  <a16:creationId xmlns:a16="http://schemas.microsoft.com/office/drawing/2014/main" id="{0B1D579E-E7AA-2E4B-8CFA-081641F48DCE}"/>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5882" name="Rectangle 24">
              <a:extLst>
                <a:ext uri="{FF2B5EF4-FFF2-40B4-BE49-F238E27FC236}">
                  <a16:creationId xmlns:a16="http://schemas.microsoft.com/office/drawing/2014/main" id="{2909814F-D84E-A54F-ACBE-C95B5A06D928}"/>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83" name="Text Box 25">
              <a:extLst>
                <a:ext uri="{FF2B5EF4-FFF2-40B4-BE49-F238E27FC236}">
                  <a16:creationId xmlns:a16="http://schemas.microsoft.com/office/drawing/2014/main" id="{6D406883-61FD-9A40-A5A0-6F24152D570D}"/>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4</a:t>
              </a:r>
            </a:p>
          </p:txBody>
        </p:sp>
      </p:grpSp>
      <p:grpSp>
        <p:nvGrpSpPr>
          <p:cNvPr id="75785" name="Group 26">
            <a:extLst>
              <a:ext uri="{FF2B5EF4-FFF2-40B4-BE49-F238E27FC236}">
                <a16:creationId xmlns:a16="http://schemas.microsoft.com/office/drawing/2014/main" id="{5BDF65AA-597D-1440-B30D-6E88AAB2895C}"/>
              </a:ext>
            </a:extLst>
          </p:cNvPr>
          <p:cNvGrpSpPr>
            <a:grpSpLocks/>
          </p:cNvGrpSpPr>
          <p:nvPr/>
        </p:nvGrpSpPr>
        <p:grpSpPr bwMode="auto">
          <a:xfrm>
            <a:off x="6308725" y="1508125"/>
            <a:ext cx="582613" cy="804863"/>
            <a:chOff x="331" y="2923"/>
            <a:chExt cx="418" cy="695"/>
          </a:xfrm>
        </p:grpSpPr>
        <p:sp>
          <p:nvSpPr>
            <p:cNvPr id="75878" name="Text Box 27">
              <a:extLst>
                <a:ext uri="{FF2B5EF4-FFF2-40B4-BE49-F238E27FC236}">
                  <a16:creationId xmlns:a16="http://schemas.microsoft.com/office/drawing/2014/main" id="{3A5A5E2B-8C16-754A-829B-454EAEE67AF4}"/>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5879" name="Rectangle 28">
              <a:extLst>
                <a:ext uri="{FF2B5EF4-FFF2-40B4-BE49-F238E27FC236}">
                  <a16:creationId xmlns:a16="http://schemas.microsoft.com/office/drawing/2014/main" id="{3E25F57F-6619-5043-835E-E73D72C3B598}"/>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80" name="Text Box 29">
              <a:extLst>
                <a:ext uri="{FF2B5EF4-FFF2-40B4-BE49-F238E27FC236}">
                  <a16:creationId xmlns:a16="http://schemas.microsoft.com/office/drawing/2014/main" id="{9A94590C-FBA2-8347-A3CE-FF29DD663C6E}"/>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5</a:t>
              </a:r>
            </a:p>
          </p:txBody>
        </p:sp>
      </p:grpSp>
      <p:sp>
        <p:nvSpPr>
          <p:cNvPr id="184" name="Line 30">
            <a:extLst>
              <a:ext uri="{FF2B5EF4-FFF2-40B4-BE49-F238E27FC236}">
                <a16:creationId xmlns:a16="http://schemas.microsoft.com/office/drawing/2014/main" id="{137FA64B-92D8-6540-8C48-F5574175C0FB}"/>
              </a:ext>
            </a:extLst>
          </p:cNvPr>
          <p:cNvSpPr>
            <a:spLocks noChangeShapeType="1"/>
          </p:cNvSpPr>
          <p:nvPr/>
        </p:nvSpPr>
        <p:spPr bwMode="auto">
          <a:xfrm>
            <a:off x="1258888"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5" name="Line 31">
            <a:extLst>
              <a:ext uri="{FF2B5EF4-FFF2-40B4-BE49-F238E27FC236}">
                <a16:creationId xmlns:a16="http://schemas.microsoft.com/office/drawing/2014/main" id="{199072C4-6AD2-954F-AD4A-2DEA53CA663D}"/>
              </a:ext>
            </a:extLst>
          </p:cNvPr>
          <p:cNvSpPr>
            <a:spLocks noChangeShapeType="1"/>
          </p:cNvSpPr>
          <p:nvPr/>
        </p:nvSpPr>
        <p:spPr bwMode="auto">
          <a:xfrm flipH="1">
            <a:off x="1965325"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6" name="Line 32">
            <a:extLst>
              <a:ext uri="{FF2B5EF4-FFF2-40B4-BE49-F238E27FC236}">
                <a16:creationId xmlns:a16="http://schemas.microsoft.com/office/drawing/2014/main" id="{549864B4-EC0A-514B-BBBF-D5DE4D9FFB01}"/>
              </a:ext>
            </a:extLst>
          </p:cNvPr>
          <p:cNvSpPr>
            <a:spLocks noChangeShapeType="1"/>
          </p:cNvSpPr>
          <p:nvPr/>
        </p:nvSpPr>
        <p:spPr bwMode="auto">
          <a:xfrm>
            <a:off x="3417888"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7" name="Line 33">
            <a:extLst>
              <a:ext uri="{FF2B5EF4-FFF2-40B4-BE49-F238E27FC236}">
                <a16:creationId xmlns:a16="http://schemas.microsoft.com/office/drawing/2014/main" id="{55A80F79-A224-8B44-A6D4-36402405E7AA}"/>
              </a:ext>
            </a:extLst>
          </p:cNvPr>
          <p:cNvSpPr>
            <a:spLocks noChangeShapeType="1"/>
          </p:cNvSpPr>
          <p:nvPr/>
        </p:nvSpPr>
        <p:spPr bwMode="auto">
          <a:xfrm flipH="1">
            <a:off x="4124325"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8" name="Line 34">
            <a:extLst>
              <a:ext uri="{FF2B5EF4-FFF2-40B4-BE49-F238E27FC236}">
                <a16:creationId xmlns:a16="http://schemas.microsoft.com/office/drawing/2014/main" id="{8A9B31A7-4CB3-2244-93A0-4E0551297480}"/>
              </a:ext>
            </a:extLst>
          </p:cNvPr>
          <p:cNvSpPr>
            <a:spLocks noChangeShapeType="1"/>
          </p:cNvSpPr>
          <p:nvPr/>
        </p:nvSpPr>
        <p:spPr bwMode="auto">
          <a:xfrm>
            <a:off x="5545138"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9" name="Line 35">
            <a:extLst>
              <a:ext uri="{FF2B5EF4-FFF2-40B4-BE49-F238E27FC236}">
                <a16:creationId xmlns:a16="http://schemas.microsoft.com/office/drawing/2014/main" id="{28BD95C3-D855-EB41-AF13-C691F31CCC96}"/>
              </a:ext>
            </a:extLst>
          </p:cNvPr>
          <p:cNvSpPr>
            <a:spLocks noChangeShapeType="1"/>
          </p:cNvSpPr>
          <p:nvPr/>
        </p:nvSpPr>
        <p:spPr bwMode="auto">
          <a:xfrm flipH="1">
            <a:off x="6251575"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0" name="Group 36">
            <a:extLst>
              <a:ext uri="{FF2B5EF4-FFF2-40B4-BE49-F238E27FC236}">
                <a16:creationId xmlns:a16="http://schemas.microsoft.com/office/drawing/2014/main" id="{3DBC8413-FE63-2644-9BEC-7FBFA54EBAC8}"/>
              </a:ext>
            </a:extLst>
          </p:cNvPr>
          <p:cNvGrpSpPr>
            <a:grpSpLocks/>
          </p:cNvGrpSpPr>
          <p:nvPr/>
        </p:nvGrpSpPr>
        <p:grpSpPr bwMode="auto">
          <a:xfrm>
            <a:off x="1152525" y="2747963"/>
            <a:ext cx="1270000" cy="814387"/>
            <a:chOff x="299" y="1785"/>
            <a:chExt cx="912" cy="704"/>
          </a:xfrm>
        </p:grpSpPr>
        <p:sp>
          <p:nvSpPr>
            <p:cNvPr id="75872" name="Text Box 37">
              <a:extLst>
                <a:ext uri="{FF2B5EF4-FFF2-40B4-BE49-F238E27FC236}">
                  <a16:creationId xmlns:a16="http://schemas.microsoft.com/office/drawing/2014/main" id="{BFBCC8BB-AE55-0041-B1AA-88337CB77965}"/>
                </a:ext>
              </a:extLst>
            </p:cNvPr>
            <p:cNvSpPr txBox="1">
              <a:spLocks noChangeArrowheads="1"/>
            </p:cNvSpPr>
            <p:nvPr/>
          </p:nvSpPr>
          <p:spPr bwMode="auto">
            <a:xfrm>
              <a:off x="348" y="21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5873" name="Text Box 38">
              <a:extLst>
                <a:ext uri="{FF2B5EF4-FFF2-40B4-BE49-F238E27FC236}">
                  <a16:creationId xmlns:a16="http://schemas.microsoft.com/office/drawing/2014/main" id="{958732CC-EB08-7941-A01E-DA3181F5F8A9}"/>
                </a:ext>
              </a:extLst>
            </p:cNvPr>
            <p:cNvSpPr txBox="1">
              <a:spLocks noChangeArrowheads="1"/>
            </p:cNvSpPr>
            <p:nvPr/>
          </p:nvSpPr>
          <p:spPr bwMode="auto">
            <a:xfrm>
              <a:off x="822" y="21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5874" name="Rectangle 39">
              <a:extLst>
                <a:ext uri="{FF2B5EF4-FFF2-40B4-BE49-F238E27FC236}">
                  <a16:creationId xmlns:a16="http://schemas.microsoft.com/office/drawing/2014/main" id="{C3921E6F-7645-624E-9AA9-5E2DFB2F0DA8}"/>
                </a:ext>
              </a:extLst>
            </p:cNvPr>
            <p:cNvSpPr>
              <a:spLocks noChangeArrowheads="1"/>
            </p:cNvSpPr>
            <p:nvPr/>
          </p:nvSpPr>
          <p:spPr bwMode="auto">
            <a:xfrm>
              <a:off x="299" y="2096"/>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75" name="Line 40">
              <a:extLst>
                <a:ext uri="{FF2B5EF4-FFF2-40B4-BE49-F238E27FC236}">
                  <a16:creationId xmlns:a16="http://schemas.microsoft.com/office/drawing/2014/main" id="{1DCE01DE-0BF2-EB47-B570-8AF581D019F0}"/>
                </a:ext>
              </a:extLst>
            </p:cNvPr>
            <p:cNvSpPr>
              <a:spLocks noChangeShapeType="1"/>
            </p:cNvSpPr>
            <p:nvPr/>
          </p:nvSpPr>
          <p:spPr bwMode="auto">
            <a:xfrm>
              <a:off x="739" y="21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76" name="Text Box 41">
              <a:extLst>
                <a:ext uri="{FF2B5EF4-FFF2-40B4-BE49-F238E27FC236}">
                  <a16:creationId xmlns:a16="http://schemas.microsoft.com/office/drawing/2014/main" id="{461608B1-5B9D-0E4F-A3F6-E12FC00DD80E}"/>
                </a:ext>
              </a:extLst>
            </p:cNvPr>
            <p:cNvSpPr txBox="1">
              <a:spLocks noChangeArrowheads="1"/>
            </p:cNvSpPr>
            <p:nvPr/>
          </p:nvSpPr>
          <p:spPr bwMode="auto">
            <a:xfrm>
              <a:off x="379" y="1785"/>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5877" name="Text Box 42">
              <a:extLst>
                <a:ext uri="{FF2B5EF4-FFF2-40B4-BE49-F238E27FC236}">
                  <a16:creationId xmlns:a16="http://schemas.microsoft.com/office/drawing/2014/main" id="{F5EF7466-92A8-1846-84AC-3F7A5D253DC1}"/>
                </a:ext>
              </a:extLst>
            </p:cNvPr>
            <p:cNvSpPr txBox="1">
              <a:spLocks noChangeArrowheads="1"/>
            </p:cNvSpPr>
            <p:nvPr/>
          </p:nvSpPr>
          <p:spPr bwMode="auto">
            <a:xfrm>
              <a:off x="853" y="17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grpSp>
      <p:grpSp>
        <p:nvGrpSpPr>
          <p:cNvPr id="11" name="Group 43">
            <a:extLst>
              <a:ext uri="{FF2B5EF4-FFF2-40B4-BE49-F238E27FC236}">
                <a16:creationId xmlns:a16="http://schemas.microsoft.com/office/drawing/2014/main" id="{F8113FA8-CB8D-0147-BBBA-B8C1AA7E460C}"/>
              </a:ext>
            </a:extLst>
          </p:cNvPr>
          <p:cNvGrpSpPr>
            <a:grpSpLocks/>
          </p:cNvGrpSpPr>
          <p:nvPr/>
        </p:nvGrpSpPr>
        <p:grpSpPr bwMode="auto">
          <a:xfrm>
            <a:off x="3314700" y="2747963"/>
            <a:ext cx="1270000" cy="823912"/>
            <a:chOff x="1812" y="1839"/>
            <a:chExt cx="912" cy="713"/>
          </a:xfrm>
        </p:grpSpPr>
        <p:sp>
          <p:nvSpPr>
            <p:cNvPr id="75866" name="Text Box 44">
              <a:extLst>
                <a:ext uri="{FF2B5EF4-FFF2-40B4-BE49-F238E27FC236}">
                  <a16:creationId xmlns:a16="http://schemas.microsoft.com/office/drawing/2014/main" id="{5A18A3D7-93C8-D140-861A-8CA0A04CD9BC}"/>
                </a:ext>
              </a:extLst>
            </p:cNvPr>
            <p:cNvSpPr txBox="1">
              <a:spLocks noChangeArrowheads="1"/>
            </p:cNvSpPr>
            <p:nvPr/>
          </p:nvSpPr>
          <p:spPr bwMode="auto">
            <a:xfrm>
              <a:off x="2347" y="2207"/>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5867" name="Text Box 45">
              <a:extLst>
                <a:ext uri="{FF2B5EF4-FFF2-40B4-BE49-F238E27FC236}">
                  <a16:creationId xmlns:a16="http://schemas.microsoft.com/office/drawing/2014/main" id="{82784212-5D81-A547-9FAD-C4B02F6FBAEF}"/>
                </a:ext>
              </a:extLst>
            </p:cNvPr>
            <p:cNvSpPr txBox="1">
              <a:spLocks noChangeArrowheads="1"/>
            </p:cNvSpPr>
            <p:nvPr/>
          </p:nvSpPr>
          <p:spPr bwMode="auto">
            <a:xfrm>
              <a:off x="1873" y="2207"/>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5868" name="Line 46">
              <a:extLst>
                <a:ext uri="{FF2B5EF4-FFF2-40B4-BE49-F238E27FC236}">
                  <a16:creationId xmlns:a16="http://schemas.microsoft.com/office/drawing/2014/main" id="{CD624C75-1DE9-2F48-B691-BF7C9B4BCB1A}"/>
                </a:ext>
              </a:extLst>
            </p:cNvPr>
            <p:cNvSpPr>
              <a:spLocks noChangeShapeType="1"/>
            </p:cNvSpPr>
            <p:nvPr/>
          </p:nvSpPr>
          <p:spPr bwMode="auto">
            <a:xfrm>
              <a:off x="2274" y="2168"/>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69" name="Text Box 47">
              <a:extLst>
                <a:ext uri="{FF2B5EF4-FFF2-40B4-BE49-F238E27FC236}">
                  <a16:creationId xmlns:a16="http://schemas.microsoft.com/office/drawing/2014/main" id="{0579CDC5-ED99-C64D-97AB-07BAD6C75E57}"/>
                </a:ext>
              </a:extLst>
            </p:cNvPr>
            <p:cNvSpPr txBox="1">
              <a:spLocks noChangeArrowheads="1"/>
            </p:cNvSpPr>
            <p:nvPr/>
          </p:nvSpPr>
          <p:spPr bwMode="auto">
            <a:xfrm>
              <a:off x="2378" y="1839"/>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5870" name="Text Box 48">
              <a:extLst>
                <a:ext uri="{FF2B5EF4-FFF2-40B4-BE49-F238E27FC236}">
                  <a16:creationId xmlns:a16="http://schemas.microsoft.com/office/drawing/2014/main" id="{CD85AC1A-8282-7E47-B1ED-6BDBBE4377E4}"/>
                </a:ext>
              </a:extLst>
            </p:cNvPr>
            <p:cNvSpPr txBox="1">
              <a:spLocks noChangeArrowheads="1"/>
            </p:cNvSpPr>
            <p:nvPr/>
          </p:nvSpPr>
          <p:spPr bwMode="auto">
            <a:xfrm>
              <a:off x="1904" y="1839"/>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5871" name="Rectangle 49">
              <a:extLst>
                <a:ext uri="{FF2B5EF4-FFF2-40B4-BE49-F238E27FC236}">
                  <a16:creationId xmlns:a16="http://schemas.microsoft.com/office/drawing/2014/main" id="{F2BC3FA3-E919-E540-AE30-12A4E2485CB8}"/>
                </a:ext>
              </a:extLst>
            </p:cNvPr>
            <p:cNvSpPr>
              <a:spLocks noChangeArrowheads="1"/>
            </p:cNvSpPr>
            <p:nvPr/>
          </p:nvSpPr>
          <p:spPr bwMode="auto">
            <a:xfrm>
              <a:off x="1812" y="2155"/>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12" name="Group 50">
            <a:extLst>
              <a:ext uri="{FF2B5EF4-FFF2-40B4-BE49-F238E27FC236}">
                <a16:creationId xmlns:a16="http://schemas.microsoft.com/office/drawing/2014/main" id="{C5A21B04-2C95-464C-B6FC-2A6EFE1088C8}"/>
              </a:ext>
            </a:extLst>
          </p:cNvPr>
          <p:cNvGrpSpPr>
            <a:grpSpLocks/>
          </p:cNvGrpSpPr>
          <p:nvPr/>
        </p:nvGrpSpPr>
        <p:grpSpPr bwMode="auto">
          <a:xfrm>
            <a:off x="5478463" y="2747963"/>
            <a:ext cx="1270000" cy="814387"/>
            <a:chOff x="3185" y="1885"/>
            <a:chExt cx="912" cy="704"/>
          </a:xfrm>
        </p:grpSpPr>
        <p:sp>
          <p:nvSpPr>
            <p:cNvPr id="75860" name="Text Box 51">
              <a:extLst>
                <a:ext uri="{FF2B5EF4-FFF2-40B4-BE49-F238E27FC236}">
                  <a16:creationId xmlns:a16="http://schemas.microsoft.com/office/drawing/2014/main" id="{B4EBE514-61B4-4043-AB4C-AC4DAF7DDA04}"/>
                </a:ext>
              </a:extLst>
            </p:cNvPr>
            <p:cNvSpPr txBox="1">
              <a:spLocks noChangeArrowheads="1"/>
            </p:cNvSpPr>
            <p:nvPr/>
          </p:nvSpPr>
          <p:spPr bwMode="auto">
            <a:xfrm>
              <a:off x="3709" y="22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5861" name="Text Box 52">
              <a:extLst>
                <a:ext uri="{FF2B5EF4-FFF2-40B4-BE49-F238E27FC236}">
                  <a16:creationId xmlns:a16="http://schemas.microsoft.com/office/drawing/2014/main" id="{EA45647F-C837-D44D-A328-642B21D5D7F9}"/>
                </a:ext>
              </a:extLst>
            </p:cNvPr>
            <p:cNvSpPr txBox="1">
              <a:spLocks noChangeArrowheads="1"/>
            </p:cNvSpPr>
            <p:nvPr/>
          </p:nvSpPr>
          <p:spPr bwMode="auto">
            <a:xfrm>
              <a:off x="3235" y="22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5862" name="Line 53">
              <a:extLst>
                <a:ext uri="{FF2B5EF4-FFF2-40B4-BE49-F238E27FC236}">
                  <a16:creationId xmlns:a16="http://schemas.microsoft.com/office/drawing/2014/main" id="{49A7C53D-01F1-2A46-B1DE-A37AB22FC2D0}"/>
                </a:ext>
              </a:extLst>
            </p:cNvPr>
            <p:cNvSpPr>
              <a:spLocks noChangeShapeType="1"/>
            </p:cNvSpPr>
            <p:nvPr/>
          </p:nvSpPr>
          <p:spPr bwMode="auto">
            <a:xfrm>
              <a:off x="3626" y="22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63" name="Text Box 54">
              <a:extLst>
                <a:ext uri="{FF2B5EF4-FFF2-40B4-BE49-F238E27FC236}">
                  <a16:creationId xmlns:a16="http://schemas.microsoft.com/office/drawing/2014/main" id="{47857B65-746E-774B-919A-BBD061E4E3C0}"/>
                </a:ext>
              </a:extLst>
            </p:cNvPr>
            <p:cNvSpPr txBox="1">
              <a:spLocks noChangeArrowheads="1"/>
            </p:cNvSpPr>
            <p:nvPr/>
          </p:nvSpPr>
          <p:spPr bwMode="auto">
            <a:xfrm>
              <a:off x="3740" y="18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5864" name="Text Box 55">
              <a:extLst>
                <a:ext uri="{FF2B5EF4-FFF2-40B4-BE49-F238E27FC236}">
                  <a16:creationId xmlns:a16="http://schemas.microsoft.com/office/drawing/2014/main" id="{1C9DD939-2B13-DD4C-83D9-8342A2D3D01A}"/>
                </a:ext>
              </a:extLst>
            </p:cNvPr>
            <p:cNvSpPr txBox="1">
              <a:spLocks noChangeArrowheads="1"/>
            </p:cNvSpPr>
            <p:nvPr/>
          </p:nvSpPr>
          <p:spPr bwMode="auto">
            <a:xfrm>
              <a:off x="3266" y="18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5865" name="Rectangle 56">
              <a:extLst>
                <a:ext uri="{FF2B5EF4-FFF2-40B4-BE49-F238E27FC236}">
                  <a16:creationId xmlns:a16="http://schemas.microsoft.com/office/drawing/2014/main" id="{F80D1F67-AE00-A641-92EA-76DAFE0B0F53}"/>
                </a:ext>
              </a:extLst>
            </p:cNvPr>
            <p:cNvSpPr>
              <a:spLocks noChangeArrowheads="1"/>
            </p:cNvSpPr>
            <p:nvPr/>
          </p:nvSpPr>
          <p:spPr bwMode="auto">
            <a:xfrm>
              <a:off x="3185" y="2201"/>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sp>
        <p:nvSpPr>
          <p:cNvPr id="211" name="Line 57">
            <a:extLst>
              <a:ext uri="{FF2B5EF4-FFF2-40B4-BE49-F238E27FC236}">
                <a16:creationId xmlns:a16="http://schemas.microsoft.com/office/drawing/2014/main" id="{ECFBC734-F76B-B845-98F5-C2FDC65853FA}"/>
              </a:ext>
            </a:extLst>
          </p:cNvPr>
          <p:cNvSpPr>
            <a:spLocks noChangeShapeType="1"/>
          </p:cNvSpPr>
          <p:nvPr/>
        </p:nvSpPr>
        <p:spPr bwMode="auto">
          <a:xfrm>
            <a:off x="2335213"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2" name="Line 58">
            <a:extLst>
              <a:ext uri="{FF2B5EF4-FFF2-40B4-BE49-F238E27FC236}">
                <a16:creationId xmlns:a16="http://schemas.microsoft.com/office/drawing/2014/main" id="{042AB951-274C-AA4F-A003-921D9F5A7D6C}"/>
              </a:ext>
            </a:extLst>
          </p:cNvPr>
          <p:cNvSpPr>
            <a:spLocks noChangeShapeType="1"/>
          </p:cNvSpPr>
          <p:nvPr/>
        </p:nvSpPr>
        <p:spPr bwMode="auto">
          <a:xfrm flipH="1">
            <a:off x="3041650"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3" name="Line 59">
            <a:extLst>
              <a:ext uri="{FF2B5EF4-FFF2-40B4-BE49-F238E27FC236}">
                <a16:creationId xmlns:a16="http://schemas.microsoft.com/office/drawing/2014/main" id="{D6F67E99-1564-8A44-A1F1-EFC24D5E2AB5}"/>
              </a:ext>
            </a:extLst>
          </p:cNvPr>
          <p:cNvSpPr>
            <a:spLocks noChangeShapeType="1"/>
          </p:cNvSpPr>
          <p:nvPr/>
        </p:nvSpPr>
        <p:spPr bwMode="auto">
          <a:xfrm>
            <a:off x="6640513"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4" name="Line 60">
            <a:extLst>
              <a:ext uri="{FF2B5EF4-FFF2-40B4-BE49-F238E27FC236}">
                <a16:creationId xmlns:a16="http://schemas.microsoft.com/office/drawing/2014/main" id="{F9F0CB68-1F11-D24B-8422-562CD8B0D63A}"/>
              </a:ext>
            </a:extLst>
          </p:cNvPr>
          <p:cNvSpPr>
            <a:spLocks noChangeShapeType="1"/>
          </p:cNvSpPr>
          <p:nvPr/>
        </p:nvSpPr>
        <p:spPr bwMode="auto">
          <a:xfrm flipH="1">
            <a:off x="7346950"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3" name="Group 61">
            <a:extLst>
              <a:ext uri="{FF2B5EF4-FFF2-40B4-BE49-F238E27FC236}">
                <a16:creationId xmlns:a16="http://schemas.microsoft.com/office/drawing/2014/main" id="{CF341970-7874-8241-A9D8-AFB3B6887076}"/>
              </a:ext>
            </a:extLst>
          </p:cNvPr>
          <p:cNvGrpSpPr>
            <a:grpSpLocks/>
          </p:cNvGrpSpPr>
          <p:nvPr/>
        </p:nvGrpSpPr>
        <p:grpSpPr bwMode="auto">
          <a:xfrm>
            <a:off x="1657350" y="4043363"/>
            <a:ext cx="2506663" cy="814387"/>
            <a:chOff x="468" y="2275"/>
            <a:chExt cx="1799" cy="704"/>
          </a:xfrm>
        </p:grpSpPr>
        <p:sp>
          <p:nvSpPr>
            <p:cNvPr id="75848" name="Text Box 62">
              <a:extLst>
                <a:ext uri="{FF2B5EF4-FFF2-40B4-BE49-F238E27FC236}">
                  <a16:creationId xmlns:a16="http://schemas.microsoft.com/office/drawing/2014/main" id="{C4A3CCF9-E939-E84F-B962-F37CFCBE767B}"/>
                </a:ext>
              </a:extLst>
            </p:cNvPr>
            <p:cNvSpPr txBox="1">
              <a:spLocks noChangeArrowheads="1"/>
            </p:cNvSpPr>
            <p:nvPr/>
          </p:nvSpPr>
          <p:spPr bwMode="auto">
            <a:xfrm>
              <a:off x="517"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5849" name="Text Box 63">
              <a:extLst>
                <a:ext uri="{FF2B5EF4-FFF2-40B4-BE49-F238E27FC236}">
                  <a16:creationId xmlns:a16="http://schemas.microsoft.com/office/drawing/2014/main" id="{6DFF4533-CCC6-AE46-8639-94A6A5DCC7C9}"/>
                </a:ext>
              </a:extLst>
            </p:cNvPr>
            <p:cNvSpPr txBox="1">
              <a:spLocks noChangeArrowheads="1"/>
            </p:cNvSpPr>
            <p:nvPr/>
          </p:nvSpPr>
          <p:spPr bwMode="auto">
            <a:xfrm>
              <a:off x="1940"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5850" name="Text Box 64">
              <a:extLst>
                <a:ext uri="{FF2B5EF4-FFF2-40B4-BE49-F238E27FC236}">
                  <a16:creationId xmlns:a16="http://schemas.microsoft.com/office/drawing/2014/main" id="{B8DBE022-5487-1C49-BA1E-876BC37D9D15}"/>
                </a:ext>
              </a:extLst>
            </p:cNvPr>
            <p:cNvSpPr txBox="1">
              <a:spLocks noChangeArrowheads="1"/>
            </p:cNvSpPr>
            <p:nvPr/>
          </p:nvSpPr>
          <p:spPr bwMode="auto">
            <a:xfrm>
              <a:off x="1466"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5851" name="Text Box 65">
              <a:extLst>
                <a:ext uri="{FF2B5EF4-FFF2-40B4-BE49-F238E27FC236}">
                  <a16:creationId xmlns:a16="http://schemas.microsoft.com/office/drawing/2014/main" id="{36EBEA79-24FB-C742-949B-CE7311743A51}"/>
                </a:ext>
              </a:extLst>
            </p:cNvPr>
            <p:cNvSpPr txBox="1">
              <a:spLocks noChangeArrowheads="1"/>
            </p:cNvSpPr>
            <p:nvPr/>
          </p:nvSpPr>
          <p:spPr bwMode="auto">
            <a:xfrm>
              <a:off x="991"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5852" name="Rectangle 66">
              <a:extLst>
                <a:ext uri="{FF2B5EF4-FFF2-40B4-BE49-F238E27FC236}">
                  <a16:creationId xmlns:a16="http://schemas.microsoft.com/office/drawing/2014/main" id="{A80EBF06-7284-414F-8097-EC01FD09CF3F}"/>
                </a:ext>
              </a:extLst>
            </p:cNvPr>
            <p:cNvSpPr>
              <a:spLocks noChangeArrowheads="1"/>
            </p:cNvSpPr>
            <p:nvPr/>
          </p:nvSpPr>
          <p:spPr bwMode="auto">
            <a:xfrm>
              <a:off x="468" y="2586"/>
              <a:ext cx="1799"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53" name="Line 67">
              <a:extLst>
                <a:ext uri="{FF2B5EF4-FFF2-40B4-BE49-F238E27FC236}">
                  <a16:creationId xmlns:a16="http://schemas.microsoft.com/office/drawing/2014/main" id="{BBCB042F-83D1-6144-B5D2-6BE286798650}"/>
                </a:ext>
              </a:extLst>
            </p:cNvPr>
            <p:cNvSpPr>
              <a:spLocks noChangeShapeType="1"/>
            </p:cNvSpPr>
            <p:nvPr/>
          </p:nvSpPr>
          <p:spPr bwMode="auto">
            <a:xfrm>
              <a:off x="908"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54" name="Line 68">
              <a:extLst>
                <a:ext uri="{FF2B5EF4-FFF2-40B4-BE49-F238E27FC236}">
                  <a16:creationId xmlns:a16="http://schemas.microsoft.com/office/drawing/2014/main" id="{C8180A41-DBA9-DB41-B7C6-B03D24F9544B}"/>
                </a:ext>
              </a:extLst>
            </p:cNvPr>
            <p:cNvSpPr>
              <a:spLocks noChangeShapeType="1"/>
            </p:cNvSpPr>
            <p:nvPr/>
          </p:nvSpPr>
          <p:spPr bwMode="auto">
            <a:xfrm>
              <a:off x="1382"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55" name="Line 69">
              <a:extLst>
                <a:ext uri="{FF2B5EF4-FFF2-40B4-BE49-F238E27FC236}">
                  <a16:creationId xmlns:a16="http://schemas.microsoft.com/office/drawing/2014/main" id="{8B483FCF-C850-5849-97CB-9C853F5E6F63}"/>
                </a:ext>
              </a:extLst>
            </p:cNvPr>
            <p:cNvSpPr>
              <a:spLocks noChangeShapeType="1"/>
            </p:cNvSpPr>
            <p:nvPr/>
          </p:nvSpPr>
          <p:spPr bwMode="auto">
            <a:xfrm>
              <a:off x="1857"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56" name="Text Box 70">
              <a:extLst>
                <a:ext uri="{FF2B5EF4-FFF2-40B4-BE49-F238E27FC236}">
                  <a16:creationId xmlns:a16="http://schemas.microsoft.com/office/drawing/2014/main" id="{0862C739-6C21-0B43-AF5B-7EB9B9CC5A39}"/>
                </a:ext>
              </a:extLst>
            </p:cNvPr>
            <p:cNvSpPr txBox="1">
              <a:spLocks noChangeArrowheads="1"/>
            </p:cNvSpPr>
            <p:nvPr/>
          </p:nvSpPr>
          <p:spPr bwMode="auto">
            <a:xfrm>
              <a:off x="548" y="2275"/>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5857" name="Text Box 71">
              <a:extLst>
                <a:ext uri="{FF2B5EF4-FFF2-40B4-BE49-F238E27FC236}">
                  <a16:creationId xmlns:a16="http://schemas.microsoft.com/office/drawing/2014/main" id="{423D0C00-9589-E74B-8F4B-ECBE50164683}"/>
                </a:ext>
              </a:extLst>
            </p:cNvPr>
            <p:cNvSpPr txBox="1">
              <a:spLocks noChangeArrowheads="1"/>
            </p:cNvSpPr>
            <p:nvPr/>
          </p:nvSpPr>
          <p:spPr bwMode="auto">
            <a:xfrm>
              <a:off x="1971"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5858" name="Text Box 72">
              <a:extLst>
                <a:ext uri="{FF2B5EF4-FFF2-40B4-BE49-F238E27FC236}">
                  <a16:creationId xmlns:a16="http://schemas.microsoft.com/office/drawing/2014/main" id="{18337F29-3834-FC4A-B491-93DAC25F6FFC}"/>
                </a:ext>
              </a:extLst>
            </p:cNvPr>
            <p:cNvSpPr txBox="1">
              <a:spLocks noChangeArrowheads="1"/>
            </p:cNvSpPr>
            <p:nvPr/>
          </p:nvSpPr>
          <p:spPr bwMode="auto">
            <a:xfrm>
              <a:off x="1497"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5859" name="Text Box 73">
              <a:extLst>
                <a:ext uri="{FF2B5EF4-FFF2-40B4-BE49-F238E27FC236}">
                  <a16:creationId xmlns:a16="http://schemas.microsoft.com/office/drawing/2014/main" id="{9D81BB9D-CB7C-C146-96DC-115E877AD37B}"/>
                </a:ext>
              </a:extLst>
            </p:cNvPr>
            <p:cNvSpPr txBox="1">
              <a:spLocks noChangeArrowheads="1"/>
            </p:cNvSpPr>
            <p:nvPr/>
          </p:nvSpPr>
          <p:spPr bwMode="auto">
            <a:xfrm>
              <a:off x="1022"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grpSp>
      <p:grpSp>
        <p:nvGrpSpPr>
          <p:cNvPr id="14" name="Group 74">
            <a:extLst>
              <a:ext uri="{FF2B5EF4-FFF2-40B4-BE49-F238E27FC236}">
                <a16:creationId xmlns:a16="http://schemas.microsoft.com/office/drawing/2014/main" id="{FD31E717-C365-B344-A0D9-D4F623AA48BD}"/>
              </a:ext>
            </a:extLst>
          </p:cNvPr>
          <p:cNvGrpSpPr>
            <a:grpSpLocks/>
          </p:cNvGrpSpPr>
          <p:nvPr/>
        </p:nvGrpSpPr>
        <p:grpSpPr bwMode="auto">
          <a:xfrm>
            <a:off x="6261100" y="4043363"/>
            <a:ext cx="1882775" cy="814387"/>
            <a:chOff x="3307" y="2394"/>
            <a:chExt cx="1351" cy="704"/>
          </a:xfrm>
        </p:grpSpPr>
        <p:grpSp>
          <p:nvGrpSpPr>
            <p:cNvPr id="75838" name="Group 75">
              <a:extLst>
                <a:ext uri="{FF2B5EF4-FFF2-40B4-BE49-F238E27FC236}">
                  <a16:creationId xmlns:a16="http://schemas.microsoft.com/office/drawing/2014/main" id="{7E9482F6-1F2B-4941-8884-7DBCF8B8E90F}"/>
                </a:ext>
              </a:extLst>
            </p:cNvPr>
            <p:cNvGrpSpPr>
              <a:grpSpLocks/>
            </p:cNvGrpSpPr>
            <p:nvPr/>
          </p:nvGrpSpPr>
          <p:grpSpPr bwMode="auto">
            <a:xfrm>
              <a:off x="3357" y="2394"/>
              <a:ext cx="1206" cy="704"/>
              <a:chOff x="3183" y="3107"/>
              <a:chExt cx="1206" cy="704"/>
            </a:xfrm>
          </p:grpSpPr>
          <p:sp>
            <p:nvSpPr>
              <p:cNvPr id="75840" name="Text Box 76">
                <a:extLst>
                  <a:ext uri="{FF2B5EF4-FFF2-40B4-BE49-F238E27FC236}">
                    <a16:creationId xmlns:a16="http://schemas.microsoft.com/office/drawing/2014/main" id="{40452ABA-A11C-E04A-BB13-FC904D745A52}"/>
                  </a:ext>
                </a:extLst>
              </p:cNvPr>
              <p:cNvSpPr txBox="1">
                <a:spLocks noChangeArrowheads="1"/>
              </p:cNvSpPr>
              <p:nvPr/>
            </p:nvSpPr>
            <p:spPr bwMode="auto">
              <a:xfrm>
                <a:off x="3657"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5841" name="Text Box 77">
                <a:extLst>
                  <a:ext uri="{FF2B5EF4-FFF2-40B4-BE49-F238E27FC236}">
                    <a16:creationId xmlns:a16="http://schemas.microsoft.com/office/drawing/2014/main" id="{4B5CBEE0-476E-3D44-A6E5-3B0D31BD6DA9}"/>
                  </a:ext>
                </a:extLst>
              </p:cNvPr>
              <p:cNvSpPr txBox="1">
                <a:spLocks noChangeArrowheads="1"/>
              </p:cNvSpPr>
              <p:nvPr/>
            </p:nvSpPr>
            <p:spPr bwMode="auto">
              <a:xfrm>
                <a:off x="3183"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5842" name="Line 78">
                <a:extLst>
                  <a:ext uri="{FF2B5EF4-FFF2-40B4-BE49-F238E27FC236}">
                    <a16:creationId xmlns:a16="http://schemas.microsoft.com/office/drawing/2014/main" id="{E92907D7-C5C1-EF4C-8D24-677F9306FEB1}"/>
                  </a:ext>
                </a:extLst>
              </p:cNvPr>
              <p:cNvSpPr>
                <a:spLocks noChangeShapeType="1"/>
              </p:cNvSpPr>
              <p:nvPr/>
            </p:nvSpPr>
            <p:spPr bwMode="auto">
              <a:xfrm>
                <a:off x="4048"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43" name="Line 79">
                <a:extLst>
                  <a:ext uri="{FF2B5EF4-FFF2-40B4-BE49-F238E27FC236}">
                    <a16:creationId xmlns:a16="http://schemas.microsoft.com/office/drawing/2014/main" id="{6DA3729E-E2D9-B942-9294-ED2CCB6086D5}"/>
                  </a:ext>
                </a:extLst>
              </p:cNvPr>
              <p:cNvSpPr>
                <a:spLocks noChangeShapeType="1"/>
              </p:cNvSpPr>
              <p:nvPr/>
            </p:nvSpPr>
            <p:spPr bwMode="auto">
              <a:xfrm>
                <a:off x="3574"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44" name="Text Box 80">
                <a:extLst>
                  <a:ext uri="{FF2B5EF4-FFF2-40B4-BE49-F238E27FC236}">
                    <a16:creationId xmlns:a16="http://schemas.microsoft.com/office/drawing/2014/main" id="{01D27086-66F5-264C-B295-DBA1BBB6D721}"/>
                  </a:ext>
                </a:extLst>
              </p:cNvPr>
              <p:cNvSpPr txBox="1">
                <a:spLocks noChangeArrowheads="1"/>
              </p:cNvSpPr>
              <p:nvPr/>
            </p:nvSpPr>
            <p:spPr bwMode="auto">
              <a:xfrm>
                <a:off x="4081" y="3466"/>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5845" name="Text Box 81">
                <a:extLst>
                  <a:ext uri="{FF2B5EF4-FFF2-40B4-BE49-F238E27FC236}">
                    <a16:creationId xmlns:a16="http://schemas.microsoft.com/office/drawing/2014/main" id="{18DCABB1-C8A1-4E4D-A398-FC3A342EC3C9}"/>
                  </a:ext>
                </a:extLst>
              </p:cNvPr>
              <p:cNvSpPr txBox="1">
                <a:spLocks noChangeArrowheads="1"/>
              </p:cNvSpPr>
              <p:nvPr/>
            </p:nvSpPr>
            <p:spPr bwMode="auto">
              <a:xfrm>
                <a:off x="3688"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5846" name="Text Box 82">
                <a:extLst>
                  <a:ext uri="{FF2B5EF4-FFF2-40B4-BE49-F238E27FC236}">
                    <a16:creationId xmlns:a16="http://schemas.microsoft.com/office/drawing/2014/main" id="{5E54C5AE-5DAA-0444-92B0-5ED7BB234EF2}"/>
                  </a:ext>
                </a:extLst>
              </p:cNvPr>
              <p:cNvSpPr txBox="1">
                <a:spLocks noChangeArrowheads="1"/>
              </p:cNvSpPr>
              <p:nvPr/>
            </p:nvSpPr>
            <p:spPr bwMode="auto">
              <a:xfrm>
                <a:off x="3214"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5847" name="Text Box 83">
                <a:extLst>
                  <a:ext uri="{FF2B5EF4-FFF2-40B4-BE49-F238E27FC236}">
                    <a16:creationId xmlns:a16="http://schemas.microsoft.com/office/drawing/2014/main" id="{BEC40CCA-0F68-184B-8AB6-57E760006CBE}"/>
                  </a:ext>
                </a:extLst>
              </p:cNvPr>
              <p:cNvSpPr txBox="1">
                <a:spLocks noChangeArrowheads="1"/>
              </p:cNvSpPr>
              <p:nvPr/>
            </p:nvSpPr>
            <p:spPr bwMode="auto">
              <a:xfrm>
                <a:off x="4099"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grpSp>
        <p:sp>
          <p:nvSpPr>
            <p:cNvPr id="75839" name="Rectangle 84">
              <a:extLst>
                <a:ext uri="{FF2B5EF4-FFF2-40B4-BE49-F238E27FC236}">
                  <a16:creationId xmlns:a16="http://schemas.microsoft.com/office/drawing/2014/main" id="{CA4AF71E-9A94-9647-9B03-9FA183491ADE}"/>
                </a:ext>
              </a:extLst>
            </p:cNvPr>
            <p:cNvSpPr>
              <a:spLocks noChangeArrowheads="1"/>
            </p:cNvSpPr>
            <p:nvPr/>
          </p:nvSpPr>
          <p:spPr bwMode="auto">
            <a:xfrm>
              <a:off x="3307" y="2710"/>
              <a:ext cx="1351"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sp>
        <p:nvSpPr>
          <p:cNvPr id="239" name="Line 85">
            <a:extLst>
              <a:ext uri="{FF2B5EF4-FFF2-40B4-BE49-F238E27FC236}">
                <a16:creationId xmlns:a16="http://schemas.microsoft.com/office/drawing/2014/main" id="{522653E1-9A86-B942-9036-4611F8C5A30E}"/>
              </a:ext>
            </a:extLst>
          </p:cNvPr>
          <p:cNvSpPr>
            <a:spLocks noChangeShapeType="1"/>
          </p:cNvSpPr>
          <p:nvPr/>
        </p:nvSpPr>
        <p:spPr bwMode="auto">
          <a:xfrm>
            <a:off x="4800600" y="4927600"/>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40" name="Line 86">
            <a:extLst>
              <a:ext uri="{FF2B5EF4-FFF2-40B4-BE49-F238E27FC236}">
                <a16:creationId xmlns:a16="http://schemas.microsoft.com/office/drawing/2014/main" id="{A81BAEBD-AA67-E04C-B443-4206563748B0}"/>
              </a:ext>
            </a:extLst>
          </p:cNvPr>
          <p:cNvSpPr>
            <a:spLocks noChangeShapeType="1"/>
          </p:cNvSpPr>
          <p:nvPr/>
        </p:nvSpPr>
        <p:spPr bwMode="auto">
          <a:xfrm flipH="1">
            <a:off x="5507038" y="4927600"/>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6" name="Group 87">
            <a:extLst>
              <a:ext uri="{FF2B5EF4-FFF2-40B4-BE49-F238E27FC236}">
                <a16:creationId xmlns:a16="http://schemas.microsoft.com/office/drawing/2014/main" id="{6D584490-073F-7A4F-AB37-794695001659}"/>
              </a:ext>
            </a:extLst>
          </p:cNvPr>
          <p:cNvGrpSpPr>
            <a:grpSpLocks/>
          </p:cNvGrpSpPr>
          <p:nvPr/>
        </p:nvGrpSpPr>
        <p:grpSpPr bwMode="auto">
          <a:xfrm>
            <a:off x="1500188" y="5246688"/>
            <a:ext cx="6110287" cy="825500"/>
            <a:chOff x="284" y="258"/>
            <a:chExt cx="4385" cy="714"/>
          </a:xfrm>
        </p:grpSpPr>
        <p:grpSp>
          <p:nvGrpSpPr>
            <p:cNvPr id="75810" name="Group 88">
              <a:extLst>
                <a:ext uri="{FF2B5EF4-FFF2-40B4-BE49-F238E27FC236}">
                  <a16:creationId xmlns:a16="http://schemas.microsoft.com/office/drawing/2014/main" id="{1174D41C-72FA-F941-9005-25FE10EB71E5}"/>
                </a:ext>
              </a:extLst>
            </p:cNvPr>
            <p:cNvGrpSpPr>
              <a:grpSpLocks/>
            </p:cNvGrpSpPr>
            <p:nvPr/>
          </p:nvGrpSpPr>
          <p:grpSpPr bwMode="auto">
            <a:xfrm>
              <a:off x="284" y="258"/>
              <a:ext cx="4168" cy="714"/>
              <a:chOff x="198" y="294"/>
              <a:chExt cx="4168" cy="714"/>
            </a:xfrm>
          </p:grpSpPr>
          <p:sp>
            <p:nvSpPr>
              <p:cNvPr id="75812" name="Text Box 89">
                <a:extLst>
                  <a:ext uri="{FF2B5EF4-FFF2-40B4-BE49-F238E27FC236}">
                    <a16:creationId xmlns:a16="http://schemas.microsoft.com/office/drawing/2014/main" id="{C782C268-B2D7-5E49-88B3-A23B71E585D9}"/>
                  </a:ext>
                </a:extLst>
              </p:cNvPr>
              <p:cNvSpPr txBox="1">
                <a:spLocks noChangeArrowheads="1"/>
              </p:cNvSpPr>
              <p:nvPr/>
            </p:nvSpPr>
            <p:spPr bwMode="auto">
              <a:xfrm>
                <a:off x="198" y="668"/>
                <a:ext cx="11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grpSp>
            <p:nvGrpSpPr>
              <p:cNvPr id="75813" name="Group 90">
                <a:extLst>
                  <a:ext uri="{FF2B5EF4-FFF2-40B4-BE49-F238E27FC236}">
                    <a16:creationId xmlns:a16="http://schemas.microsoft.com/office/drawing/2014/main" id="{41E76C05-9599-894B-B600-10FA5601DD2C}"/>
                  </a:ext>
                </a:extLst>
              </p:cNvPr>
              <p:cNvGrpSpPr>
                <a:grpSpLocks/>
              </p:cNvGrpSpPr>
              <p:nvPr/>
            </p:nvGrpSpPr>
            <p:grpSpPr bwMode="auto">
              <a:xfrm>
                <a:off x="821" y="614"/>
                <a:ext cx="3545" cy="394"/>
                <a:chOff x="717" y="2727"/>
                <a:chExt cx="3545" cy="394"/>
              </a:xfrm>
            </p:grpSpPr>
            <p:grpSp>
              <p:nvGrpSpPr>
                <p:cNvPr id="75822" name="Group 91">
                  <a:extLst>
                    <a:ext uri="{FF2B5EF4-FFF2-40B4-BE49-F238E27FC236}">
                      <a16:creationId xmlns:a16="http://schemas.microsoft.com/office/drawing/2014/main" id="{8D231C2C-D21D-964C-B7B7-C64781EA7095}"/>
                    </a:ext>
                  </a:extLst>
                </p:cNvPr>
                <p:cNvGrpSpPr>
                  <a:grpSpLocks/>
                </p:cNvGrpSpPr>
                <p:nvPr/>
              </p:nvGrpSpPr>
              <p:grpSpPr bwMode="auto">
                <a:xfrm>
                  <a:off x="717" y="2727"/>
                  <a:ext cx="3545" cy="394"/>
                  <a:chOff x="639" y="611"/>
                  <a:chExt cx="3545" cy="394"/>
                </a:xfrm>
              </p:grpSpPr>
              <p:sp>
                <p:nvSpPr>
                  <p:cNvPr id="75824" name="Text Box 92">
                    <a:extLst>
                      <a:ext uri="{FF2B5EF4-FFF2-40B4-BE49-F238E27FC236}">
                        <a16:creationId xmlns:a16="http://schemas.microsoft.com/office/drawing/2014/main" id="{CD11FC67-F538-E44E-A9F6-9698BFDEF987}"/>
                      </a:ext>
                    </a:extLst>
                  </p:cNvPr>
                  <p:cNvSpPr txBox="1">
                    <a:spLocks noChangeArrowheads="1"/>
                  </p:cNvSpPr>
                  <p:nvPr/>
                </p:nvSpPr>
                <p:spPr bwMode="auto">
                  <a:xfrm>
                    <a:off x="688"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5825" name="Text Box 93">
                    <a:extLst>
                      <a:ext uri="{FF2B5EF4-FFF2-40B4-BE49-F238E27FC236}">
                        <a16:creationId xmlns:a16="http://schemas.microsoft.com/office/drawing/2014/main" id="{F4012088-9724-3343-905E-EBA3BB73C7EB}"/>
                      </a:ext>
                    </a:extLst>
                  </p:cNvPr>
                  <p:cNvSpPr txBox="1">
                    <a:spLocks noChangeArrowheads="1"/>
                  </p:cNvSpPr>
                  <p:nvPr/>
                </p:nvSpPr>
                <p:spPr bwMode="auto">
                  <a:xfrm>
                    <a:off x="2111"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5826" name="Text Box 94">
                    <a:extLst>
                      <a:ext uri="{FF2B5EF4-FFF2-40B4-BE49-F238E27FC236}">
                        <a16:creationId xmlns:a16="http://schemas.microsoft.com/office/drawing/2014/main" id="{29FDD01B-4B40-E149-97EF-2CD3BC1E2DD7}"/>
                      </a:ext>
                    </a:extLst>
                  </p:cNvPr>
                  <p:cNvSpPr txBox="1">
                    <a:spLocks noChangeArrowheads="1"/>
                  </p:cNvSpPr>
                  <p:nvPr/>
                </p:nvSpPr>
                <p:spPr bwMode="auto">
                  <a:xfrm>
                    <a:off x="1637"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5827" name="Text Box 95">
                    <a:extLst>
                      <a:ext uri="{FF2B5EF4-FFF2-40B4-BE49-F238E27FC236}">
                        <a16:creationId xmlns:a16="http://schemas.microsoft.com/office/drawing/2014/main" id="{75CCD711-C481-B749-A2CD-BAF4517D07E0}"/>
                      </a:ext>
                    </a:extLst>
                  </p:cNvPr>
                  <p:cNvSpPr txBox="1">
                    <a:spLocks noChangeArrowheads="1"/>
                  </p:cNvSpPr>
                  <p:nvPr/>
                </p:nvSpPr>
                <p:spPr bwMode="auto">
                  <a:xfrm>
                    <a:off x="3060"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5828" name="Text Box 96">
                    <a:extLst>
                      <a:ext uri="{FF2B5EF4-FFF2-40B4-BE49-F238E27FC236}">
                        <a16:creationId xmlns:a16="http://schemas.microsoft.com/office/drawing/2014/main" id="{0CF3DDCB-9281-564B-B6DC-AF265FA74486}"/>
                      </a:ext>
                    </a:extLst>
                  </p:cNvPr>
                  <p:cNvSpPr txBox="1">
                    <a:spLocks noChangeArrowheads="1"/>
                  </p:cNvSpPr>
                  <p:nvPr/>
                </p:nvSpPr>
                <p:spPr bwMode="auto">
                  <a:xfrm>
                    <a:off x="1162"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5829" name="Text Box 97">
                    <a:extLst>
                      <a:ext uri="{FF2B5EF4-FFF2-40B4-BE49-F238E27FC236}">
                        <a16:creationId xmlns:a16="http://schemas.microsoft.com/office/drawing/2014/main" id="{84AF15ED-0B0C-DC44-946F-143467EB71C6}"/>
                      </a:ext>
                    </a:extLst>
                  </p:cNvPr>
                  <p:cNvSpPr txBox="1">
                    <a:spLocks noChangeArrowheads="1"/>
                  </p:cNvSpPr>
                  <p:nvPr/>
                </p:nvSpPr>
                <p:spPr bwMode="auto">
                  <a:xfrm>
                    <a:off x="2586"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5830" name="Rectangle 98">
                    <a:extLst>
                      <a:ext uri="{FF2B5EF4-FFF2-40B4-BE49-F238E27FC236}">
                        <a16:creationId xmlns:a16="http://schemas.microsoft.com/office/drawing/2014/main" id="{6A4DE177-B0BC-5E4B-A4FD-380D2E95BF9E}"/>
                      </a:ext>
                    </a:extLst>
                  </p:cNvPr>
                  <p:cNvSpPr>
                    <a:spLocks noChangeArrowheads="1"/>
                  </p:cNvSpPr>
                  <p:nvPr/>
                </p:nvSpPr>
                <p:spPr bwMode="auto">
                  <a:xfrm>
                    <a:off x="639" y="611"/>
                    <a:ext cx="3545"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31" name="Line 99">
                    <a:extLst>
                      <a:ext uri="{FF2B5EF4-FFF2-40B4-BE49-F238E27FC236}">
                        <a16:creationId xmlns:a16="http://schemas.microsoft.com/office/drawing/2014/main" id="{42443557-C7D7-514F-9C81-6A1508431DFF}"/>
                      </a:ext>
                    </a:extLst>
                  </p:cNvPr>
                  <p:cNvSpPr>
                    <a:spLocks noChangeShapeType="1"/>
                  </p:cNvSpPr>
                  <p:nvPr/>
                </p:nvSpPr>
                <p:spPr bwMode="auto">
                  <a:xfrm>
                    <a:off x="1079"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2" name="Line 100">
                    <a:extLst>
                      <a:ext uri="{FF2B5EF4-FFF2-40B4-BE49-F238E27FC236}">
                        <a16:creationId xmlns:a16="http://schemas.microsoft.com/office/drawing/2014/main" id="{38D5B098-7A16-554E-98F1-3517FAA5EE36}"/>
                      </a:ext>
                    </a:extLst>
                  </p:cNvPr>
                  <p:cNvSpPr>
                    <a:spLocks noChangeShapeType="1"/>
                  </p:cNvSpPr>
                  <p:nvPr/>
                </p:nvSpPr>
                <p:spPr bwMode="auto">
                  <a:xfrm>
                    <a:off x="1553"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3" name="Line 101">
                    <a:extLst>
                      <a:ext uri="{FF2B5EF4-FFF2-40B4-BE49-F238E27FC236}">
                        <a16:creationId xmlns:a16="http://schemas.microsoft.com/office/drawing/2014/main" id="{D8C570B5-74F3-1245-991C-F8B2F8D73364}"/>
                      </a:ext>
                    </a:extLst>
                  </p:cNvPr>
                  <p:cNvSpPr>
                    <a:spLocks noChangeShapeType="1"/>
                  </p:cNvSpPr>
                  <p:nvPr/>
                </p:nvSpPr>
                <p:spPr bwMode="auto">
                  <a:xfrm>
                    <a:off x="2028"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4" name="Line 102">
                    <a:extLst>
                      <a:ext uri="{FF2B5EF4-FFF2-40B4-BE49-F238E27FC236}">
                        <a16:creationId xmlns:a16="http://schemas.microsoft.com/office/drawing/2014/main" id="{42C82388-424E-474A-9352-AA54AFBE293A}"/>
                      </a:ext>
                    </a:extLst>
                  </p:cNvPr>
                  <p:cNvSpPr>
                    <a:spLocks noChangeShapeType="1"/>
                  </p:cNvSpPr>
                  <p:nvPr/>
                </p:nvSpPr>
                <p:spPr bwMode="auto">
                  <a:xfrm>
                    <a:off x="3451"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5" name="Line 103">
                    <a:extLst>
                      <a:ext uri="{FF2B5EF4-FFF2-40B4-BE49-F238E27FC236}">
                        <a16:creationId xmlns:a16="http://schemas.microsoft.com/office/drawing/2014/main" id="{F717B27A-33A6-9E41-A6F2-37089B45DA7A}"/>
                      </a:ext>
                    </a:extLst>
                  </p:cNvPr>
                  <p:cNvSpPr>
                    <a:spLocks noChangeShapeType="1"/>
                  </p:cNvSpPr>
                  <p:nvPr/>
                </p:nvSpPr>
                <p:spPr bwMode="auto">
                  <a:xfrm>
                    <a:off x="2977"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6" name="Line 104">
                    <a:extLst>
                      <a:ext uri="{FF2B5EF4-FFF2-40B4-BE49-F238E27FC236}">
                        <a16:creationId xmlns:a16="http://schemas.microsoft.com/office/drawing/2014/main" id="{0B44962C-CFD4-8848-9F9D-C3B62FCB5394}"/>
                      </a:ext>
                    </a:extLst>
                  </p:cNvPr>
                  <p:cNvSpPr>
                    <a:spLocks noChangeShapeType="1"/>
                  </p:cNvSpPr>
                  <p:nvPr/>
                </p:nvSpPr>
                <p:spPr bwMode="auto">
                  <a:xfrm>
                    <a:off x="2502"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7" name="Line 105">
                    <a:extLst>
                      <a:ext uri="{FF2B5EF4-FFF2-40B4-BE49-F238E27FC236}">
                        <a16:creationId xmlns:a16="http://schemas.microsoft.com/office/drawing/2014/main" id="{9C0A3A9D-8A49-3A44-B74C-3702D57953BA}"/>
                      </a:ext>
                    </a:extLst>
                  </p:cNvPr>
                  <p:cNvSpPr>
                    <a:spLocks noChangeShapeType="1"/>
                  </p:cNvSpPr>
                  <p:nvPr/>
                </p:nvSpPr>
                <p:spPr bwMode="auto">
                  <a:xfrm>
                    <a:off x="3828" y="621"/>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75823" name="Text Box 106">
                  <a:extLst>
                    <a:ext uri="{FF2B5EF4-FFF2-40B4-BE49-F238E27FC236}">
                      <a16:creationId xmlns:a16="http://schemas.microsoft.com/office/drawing/2014/main" id="{85BB6932-19A9-F94F-B1CC-2DD278397D81}"/>
                    </a:ext>
                  </a:extLst>
                </p:cNvPr>
                <p:cNvSpPr txBox="1">
                  <a:spLocks noChangeArrowheads="1"/>
                </p:cNvSpPr>
                <p:nvPr/>
              </p:nvSpPr>
              <p:spPr bwMode="auto">
                <a:xfrm>
                  <a:off x="3562" y="27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grpSp>
          <p:grpSp>
            <p:nvGrpSpPr>
              <p:cNvPr id="75814" name="Group 107">
                <a:extLst>
                  <a:ext uri="{FF2B5EF4-FFF2-40B4-BE49-F238E27FC236}">
                    <a16:creationId xmlns:a16="http://schemas.microsoft.com/office/drawing/2014/main" id="{FB21F504-D80E-304C-92D6-2FCE01CA0C16}"/>
                  </a:ext>
                </a:extLst>
              </p:cNvPr>
              <p:cNvGrpSpPr>
                <a:grpSpLocks/>
              </p:cNvGrpSpPr>
              <p:nvPr/>
            </p:nvGrpSpPr>
            <p:grpSpPr bwMode="auto">
              <a:xfrm>
                <a:off x="920" y="294"/>
                <a:ext cx="2995" cy="288"/>
                <a:chOff x="816" y="2407"/>
                <a:chExt cx="2995" cy="288"/>
              </a:xfrm>
            </p:grpSpPr>
            <p:sp>
              <p:nvSpPr>
                <p:cNvPr id="75815" name="Text Box 108">
                  <a:extLst>
                    <a:ext uri="{FF2B5EF4-FFF2-40B4-BE49-F238E27FC236}">
                      <a16:creationId xmlns:a16="http://schemas.microsoft.com/office/drawing/2014/main" id="{DA045685-D7BB-4341-AC61-A4BAD1EDC9D1}"/>
                    </a:ext>
                  </a:extLst>
                </p:cNvPr>
                <p:cNvSpPr txBox="1">
                  <a:spLocks noChangeArrowheads="1"/>
                </p:cNvSpPr>
                <p:nvPr/>
              </p:nvSpPr>
              <p:spPr bwMode="auto">
                <a:xfrm>
                  <a:off x="816" y="2407"/>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5816" name="Text Box 109">
                  <a:extLst>
                    <a:ext uri="{FF2B5EF4-FFF2-40B4-BE49-F238E27FC236}">
                      <a16:creationId xmlns:a16="http://schemas.microsoft.com/office/drawing/2014/main" id="{D477C9B1-BE77-2246-908C-474D80EAAECA}"/>
                    </a:ext>
                  </a:extLst>
                </p:cNvPr>
                <p:cNvSpPr txBox="1">
                  <a:spLocks noChangeArrowheads="1"/>
                </p:cNvSpPr>
                <p:nvPr/>
              </p:nvSpPr>
              <p:spPr bwMode="auto">
                <a:xfrm>
                  <a:off x="2239"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5817" name="Text Box 110">
                  <a:extLst>
                    <a:ext uri="{FF2B5EF4-FFF2-40B4-BE49-F238E27FC236}">
                      <a16:creationId xmlns:a16="http://schemas.microsoft.com/office/drawing/2014/main" id="{E0A2C303-B09A-EF44-98C0-1FDB529E7756}"/>
                    </a:ext>
                  </a:extLst>
                </p:cNvPr>
                <p:cNvSpPr txBox="1">
                  <a:spLocks noChangeArrowheads="1"/>
                </p:cNvSpPr>
                <p:nvPr/>
              </p:nvSpPr>
              <p:spPr bwMode="auto">
                <a:xfrm>
                  <a:off x="1765"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5818" name="Text Box 111">
                  <a:extLst>
                    <a:ext uri="{FF2B5EF4-FFF2-40B4-BE49-F238E27FC236}">
                      <a16:creationId xmlns:a16="http://schemas.microsoft.com/office/drawing/2014/main" id="{57E4C328-EA47-7641-92FE-A1B424CBA3E3}"/>
                    </a:ext>
                  </a:extLst>
                </p:cNvPr>
                <p:cNvSpPr txBox="1">
                  <a:spLocks noChangeArrowheads="1"/>
                </p:cNvSpPr>
                <p:nvPr/>
              </p:nvSpPr>
              <p:spPr bwMode="auto">
                <a:xfrm>
                  <a:off x="3188"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5819" name="Text Box 112">
                  <a:extLst>
                    <a:ext uri="{FF2B5EF4-FFF2-40B4-BE49-F238E27FC236}">
                      <a16:creationId xmlns:a16="http://schemas.microsoft.com/office/drawing/2014/main" id="{6DB5B1C6-3EF9-A441-9114-CBB315C94BEB}"/>
                    </a:ext>
                  </a:extLst>
                </p:cNvPr>
                <p:cNvSpPr txBox="1">
                  <a:spLocks noChangeArrowheads="1"/>
                </p:cNvSpPr>
                <p:nvPr/>
              </p:nvSpPr>
              <p:spPr bwMode="auto">
                <a:xfrm>
                  <a:off x="1290"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sp>
              <p:nvSpPr>
                <p:cNvPr id="75820" name="Text Box 113">
                  <a:extLst>
                    <a:ext uri="{FF2B5EF4-FFF2-40B4-BE49-F238E27FC236}">
                      <a16:creationId xmlns:a16="http://schemas.microsoft.com/office/drawing/2014/main" id="{ED1F0679-F82E-DD4A-838B-212640D385C7}"/>
                    </a:ext>
                  </a:extLst>
                </p:cNvPr>
                <p:cNvSpPr txBox="1">
                  <a:spLocks noChangeArrowheads="1"/>
                </p:cNvSpPr>
                <p:nvPr/>
              </p:nvSpPr>
              <p:spPr bwMode="auto">
                <a:xfrm>
                  <a:off x="2714"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5821" name="Text Box 114">
                  <a:extLst>
                    <a:ext uri="{FF2B5EF4-FFF2-40B4-BE49-F238E27FC236}">
                      <a16:creationId xmlns:a16="http://schemas.microsoft.com/office/drawing/2014/main" id="{70C23D0F-413B-A74C-96AC-D93F928FE567}"/>
                    </a:ext>
                  </a:extLst>
                </p:cNvPr>
                <p:cNvSpPr txBox="1">
                  <a:spLocks noChangeArrowheads="1"/>
                </p:cNvSpPr>
                <p:nvPr/>
              </p:nvSpPr>
              <p:spPr bwMode="auto">
                <a:xfrm>
                  <a:off x="3599"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grpSp>
        </p:grpSp>
        <p:sp>
          <p:nvSpPr>
            <p:cNvPr id="75811" name="Rectangle 115">
              <a:extLst>
                <a:ext uri="{FF2B5EF4-FFF2-40B4-BE49-F238E27FC236}">
                  <a16:creationId xmlns:a16="http://schemas.microsoft.com/office/drawing/2014/main" id="{D4B9C352-518F-E44A-B664-1CCC35A7029C}"/>
                </a:ext>
              </a:extLst>
            </p:cNvPr>
            <p:cNvSpPr>
              <a:spLocks noChangeArrowheads="1"/>
            </p:cNvSpPr>
            <p:nvPr/>
          </p:nvSpPr>
          <p:spPr bwMode="auto">
            <a:xfrm>
              <a:off x="4553" y="627"/>
              <a:ext cx="11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grpSp>
      <p:sp>
        <p:nvSpPr>
          <p:cNvPr id="270" name="Text Box 116">
            <a:extLst>
              <a:ext uri="{FF2B5EF4-FFF2-40B4-BE49-F238E27FC236}">
                <a16:creationId xmlns:a16="http://schemas.microsoft.com/office/drawing/2014/main" id="{CAEA8C0C-9EB9-A146-AD13-B2C41FCEFF0F}"/>
              </a:ext>
            </a:extLst>
          </p:cNvPr>
          <p:cNvSpPr txBox="1">
            <a:spLocks noChangeArrowheads="1"/>
          </p:cNvSpPr>
          <p:nvPr/>
        </p:nvSpPr>
        <p:spPr bwMode="auto">
          <a:xfrm>
            <a:off x="1712913" y="2289175"/>
            <a:ext cx="295275"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271" name="Text Box 117">
            <a:extLst>
              <a:ext uri="{FF2B5EF4-FFF2-40B4-BE49-F238E27FC236}">
                <a16:creationId xmlns:a16="http://schemas.microsoft.com/office/drawing/2014/main" id="{0D846548-D769-C341-A9AF-AE67C3376A76}"/>
              </a:ext>
            </a:extLst>
          </p:cNvPr>
          <p:cNvSpPr txBox="1">
            <a:spLocks noChangeArrowheads="1"/>
          </p:cNvSpPr>
          <p:nvPr/>
        </p:nvSpPr>
        <p:spPr bwMode="auto">
          <a:xfrm>
            <a:off x="3889375" y="2298700"/>
            <a:ext cx="296863"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a:t>
            </a:r>
          </a:p>
        </p:txBody>
      </p:sp>
      <p:sp>
        <p:nvSpPr>
          <p:cNvPr id="272" name="Text Box 118">
            <a:extLst>
              <a:ext uri="{FF2B5EF4-FFF2-40B4-BE49-F238E27FC236}">
                <a16:creationId xmlns:a16="http://schemas.microsoft.com/office/drawing/2014/main" id="{BA58127C-5348-294E-8C10-06A9F31BDAEC}"/>
              </a:ext>
            </a:extLst>
          </p:cNvPr>
          <p:cNvSpPr txBox="1">
            <a:spLocks noChangeArrowheads="1"/>
          </p:cNvSpPr>
          <p:nvPr/>
        </p:nvSpPr>
        <p:spPr bwMode="auto">
          <a:xfrm>
            <a:off x="2717800" y="3551238"/>
            <a:ext cx="430213"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10</a:t>
            </a:r>
          </a:p>
        </p:txBody>
      </p:sp>
      <p:sp>
        <p:nvSpPr>
          <p:cNvPr id="273" name="Text Box 119">
            <a:extLst>
              <a:ext uri="{FF2B5EF4-FFF2-40B4-BE49-F238E27FC236}">
                <a16:creationId xmlns:a16="http://schemas.microsoft.com/office/drawing/2014/main" id="{F9274315-DD93-E842-A072-0C6756EB8E0C}"/>
              </a:ext>
            </a:extLst>
          </p:cNvPr>
          <p:cNvSpPr txBox="1">
            <a:spLocks noChangeArrowheads="1"/>
          </p:cNvSpPr>
          <p:nvPr/>
        </p:nvSpPr>
        <p:spPr bwMode="auto">
          <a:xfrm>
            <a:off x="5929313" y="2289175"/>
            <a:ext cx="428625"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15</a:t>
            </a:r>
          </a:p>
        </p:txBody>
      </p:sp>
      <p:sp>
        <p:nvSpPr>
          <p:cNvPr id="274" name="Text Box 120">
            <a:extLst>
              <a:ext uri="{FF2B5EF4-FFF2-40B4-BE49-F238E27FC236}">
                <a16:creationId xmlns:a16="http://schemas.microsoft.com/office/drawing/2014/main" id="{29C06F03-986A-2544-8BEA-BEEA50F2C5EB}"/>
              </a:ext>
            </a:extLst>
          </p:cNvPr>
          <p:cNvSpPr txBox="1">
            <a:spLocks noChangeArrowheads="1"/>
          </p:cNvSpPr>
          <p:nvPr/>
        </p:nvSpPr>
        <p:spPr bwMode="auto">
          <a:xfrm>
            <a:off x="7037388" y="3541713"/>
            <a:ext cx="428625"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17</a:t>
            </a:r>
          </a:p>
        </p:txBody>
      </p:sp>
      <p:sp>
        <p:nvSpPr>
          <p:cNvPr id="275" name="Text Box 121">
            <a:extLst>
              <a:ext uri="{FF2B5EF4-FFF2-40B4-BE49-F238E27FC236}">
                <a16:creationId xmlns:a16="http://schemas.microsoft.com/office/drawing/2014/main" id="{A18F45D4-3862-7D4D-9FCC-EA1721C0CB0F}"/>
              </a:ext>
            </a:extLst>
          </p:cNvPr>
          <p:cNvSpPr txBox="1">
            <a:spLocks noChangeArrowheads="1"/>
          </p:cNvSpPr>
          <p:nvPr/>
        </p:nvSpPr>
        <p:spPr bwMode="auto">
          <a:xfrm>
            <a:off x="5202238" y="4752975"/>
            <a:ext cx="430212"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18</a:t>
            </a:r>
          </a:p>
        </p:txBody>
      </p:sp>
      <p:sp>
        <p:nvSpPr>
          <p:cNvPr id="4" name="Title 3">
            <a:extLst>
              <a:ext uri="{FF2B5EF4-FFF2-40B4-BE49-F238E27FC236}">
                <a16:creationId xmlns:a16="http://schemas.microsoft.com/office/drawing/2014/main" id="{197B6C9C-8D3A-5643-8F99-3EAA62C71765}"/>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42466945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184"/>
                                        </p:tgtEl>
                                        <p:attrNameLst>
                                          <p:attrName>style.visibility</p:attrName>
                                        </p:attrNameLst>
                                      </p:cBhvr>
                                      <p:to>
                                        <p:strVal val="visible"/>
                                      </p:to>
                                    </p:set>
                                    <p:animEffect transition="in" filter="fade">
                                      <p:cBhvr>
                                        <p:cTn id="7" dur="500"/>
                                        <p:tgtEl>
                                          <p:spTgt spid="184"/>
                                        </p:tgtEl>
                                      </p:cBhvr>
                                    </p:animEffect>
                                  </p:childTnLst>
                                </p:cTn>
                              </p:par>
                              <p:par>
                                <p:cTn id="8" presetID="10" presetClass="entr" presetSubtype="0" fill="hold" nodeType="withEffect">
                                  <p:stCondLst>
                                    <p:cond delay="0"/>
                                  </p:stCondLst>
                                  <p:childTnLst>
                                    <p:set>
                                      <p:cBhvr>
                                        <p:cTn id="9" dur="1" fill="hold">
                                          <p:stCondLst>
                                            <p:cond delay="0"/>
                                          </p:stCondLst>
                                        </p:cTn>
                                        <p:tgtEl>
                                          <p:spTgt spid="185"/>
                                        </p:tgtEl>
                                        <p:attrNameLst>
                                          <p:attrName>style.visibility</p:attrName>
                                        </p:attrNameLst>
                                      </p:cBhvr>
                                      <p:to>
                                        <p:strVal val="visible"/>
                                      </p:to>
                                    </p:set>
                                    <p:animEffect transition="in" filter="fade">
                                      <p:cBhvr>
                                        <p:cTn id="10" dur="500"/>
                                        <p:tgtEl>
                                          <p:spTgt spid="185"/>
                                        </p:tgtEl>
                                      </p:cBhvr>
                                    </p:animEffect>
                                  </p:childTnLst>
                                </p:cTn>
                              </p:par>
                              <p:par>
                                <p:cTn id="11" presetID="10" presetClass="entr" presetSubtype="0" fill="hold" nodeType="withEffect">
                                  <p:stCondLst>
                                    <p:cond delay="0"/>
                                  </p:stCondLst>
                                  <p:childTnLst>
                                    <p:set>
                                      <p:cBhvr>
                                        <p:cTn id="12" dur="1" fill="hold">
                                          <p:stCondLst>
                                            <p:cond delay="0"/>
                                          </p:stCondLst>
                                        </p:cTn>
                                        <p:tgtEl>
                                          <p:spTgt spid="186"/>
                                        </p:tgtEl>
                                        <p:attrNameLst>
                                          <p:attrName>style.visibility</p:attrName>
                                        </p:attrNameLst>
                                      </p:cBhvr>
                                      <p:to>
                                        <p:strVal val="visible"/>
                                      </p:to>
                                    </p:set>
                                    <p:animEffect transition="in" filter="fade">
                                      <p:cBhvr>
                                        <p:cTn id="13" dur="500"/>
                                        <p:tgtEl>
                                          <p:spTgt spid="186"/>
                                        </p:tgtEl>
                                      </p:cBhvr>
                                    </p:animEffect>
                                  </p:childTnLst>
                                </p:cTn>
                              </p:par>
                              <p:par>
                                <p:cTn id="14" presetID="10" presetClass="entr" presetSubtype="0" fill="hold" nodeType="withEffect">
                                  <p:stCondLst>
                                    <p:cond delay="0"/>
                                  </p:stCondLst>
                                  <p:childTnLst>
                                    <p:set>
                                      <p:cBhvr>
                                        <p:cTn id="15" dur="1" fill="hold">
                                          <p:stCondLst>
                                            <p:cond delay="0"/>
                                          </p:stCondLst>
                                        </p:cTn>
                                        <p:tgtEl>
                                          <p:spTgt spid="187"/>
                                        </p:tgtEl>
                                        <p:attrNameLst>
                                          <p:attrName>style.visibility</p:attrName>
                                        </p:attrNameLst>
                                      </p:cBhvr>
                                      <p:to>
                                        <p:strVal val="visible"/>
                                      </p:to>
                                    </p:set>
                                    <p:animEffect transition="in" filter="fade">
                                      <p:cBhvr>
                                        <p:cTn id="16" dur="500"/>
                                        <p:tgtEl>
                                          <p:spTgt spid="187"/>
                                        </p:tgtEl>
                                      </p:cBhvr>
                                    </p:animEffect>
                                  </p:childTnLst>
                                </p:cTn>
                              </p:par>
                              <p:par>
                                <p:cTn id="17" presetID="10" presetClass="entr" presetSubtype="0" fill="hold" nodeType="withEffect">
                                  <p:stCondLst>
                                    <p:cond delay="0"/>
                                  </p:stCondLst>
                                  <p:childTnLst>
                                    <p:set>
                                      <p:cBhvr>
                                        <p:cTn id="18" dur="1" fill="hold">
                                          <p:stCondLst>
                                            <p:cond delay="0"/>
                                          </p:stCondLst>
                                        </p:cTn>
                                        <p:tgtEl>
                                          <p:spTgt spid="188"/>
                                        </p:tgtEl>
                                        <p:attrNameLst>
                                          <p:attrName>style.visibility</p:attrName>
                                        </p:attrNameLst>
                                      </p:cBhvr>
                                      <p:to>
                                        <p:strVal val="visible"/>
                                      </p:to>
                                    </p:set>
                                    <p:animEffect transition="in" filter="fade">
                                      <p:cBhvr>
                                        <p:cTn id="19" dur="500"/>
                                        <p:tgtEl>
                                          <p:spTgt spid="188"/>
                                        </p:tgtEl>
                                      </p:cBhvr>
                                    </p:animEffect>
                                  </p:childTnLst>
                                </p:cTn>
                              </p:par>
                              <p:par>
                                <p:cTn id="20" presetID="10" presetClass="entr" presetSubtype="0" fill="hold" nodeType="withEffect">
                                  <p:stCondLst>
                                    <p:cond delay="0"/>
                                  </p:stCondLst>
                                  <p:childTnLst>
                                    <p:set>
                                      <p:cBhvr>
                                        <p:cTn id="21" dur="1" fill="hold">
                                          <p:stCondLst>
                                            <p:cond delay="0"/>
                                          </p:stCondLst>
                                        </p:cTn>
                                        <p:tgtEl>
                                          <p:spTgt spid="189"/>
                                        </p:tgtEl>
                                        <p:attrNameLst>
                                          <p:attrName>style.visibility</p:attrName>
                                        </p:attrNameLst>
                                      </p:cBhvr>
                                      <p:to>
                                        <p:strVal val="visible"/>
                                      </p:to>
                                    </p:set>
                                    <p:animEffect transition="in" filter="fade">
                                      <p:cBhvr>
                                        <p:cTn id="22" dur="500"/>
                                        <p:tgtEl>
                                          <p:spTgt spid="189"/>
                                        </p:tgtEl>
                                      </p:cBhvr>
                                    </p:animEffect>
                                  </p:childTnLst>
                                </p:cTn>
                              </p:par>
                              <p:par>
                                <p:cTn id="23" presetID="10"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10"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70"/>
                                        </p:tgtEl>
                                        <p:attrNameLst>
                                          <p:attrName>style.visibility</p:attrName>
                                        </p:attrNameLst>
                                      </p:cBhvr>
                                      <p:to>
                                        <p:strVal val="visible"/>
                                      </p:to>
                                    </p:set>
                                    <p:animEffect transition="in" filter="fade">
                                      <p:cBhvr>
                                        <p:cTn id="34" dur="500"/>
                                        <p:tgtEl>
                                          <p:spTgt spid="27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71"/>
                                        </p:tgtEl>
                                        <p:attrNameLst>
                                          <p:attrName>style.visibility</p:attrName>
                                        </p:attrNameLst>
                                      </p:cBhvr>
                                      <p:to>
                                        <p:strVal val="visible"/>
                                      </p:to>
                                    </p:set>
                                    <p:animEffect transition="in" filter="fade">
                                      <p:cBhvr>
                                        <p:cTn id="37" dur="500"/>
                                        <p:tgtEl>
                                          <p:spTgt spid="27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73"/>
                                        </p:tgtEl>
                                        <p:attrNameLst>
                                          <p:attrName>style.visibility</p:attrName>
                                        </p:attrNameLst>
                                      </p:cBhvr>
                                      <p:to>
                                        <p:strVal val="visible"/>
                                      </p:to>
                                    </p:set>
                                    <p:animEffect transition="in" filter="fade">
                                      <p:cBhvr>
                                        <p:cTn id="40" dur="500"/>
                                        <p:tgtEl>
                                          <p:spTgt spid="273"/>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10" presetClass="entr" presetSubtype="0" fill="hold" nodeType="clickEffect">
                                  <p:stCondLst>
                                    <p:cond delay="0"/>
                                  </p:stCondLst>
                                  <p:childTnLst>
                                    <p:set>
                                      <p:cBhvr>
                                        <p:cTn id="44" dur="1" fill="hold">
                                          <p:stCondLst>
                                            <p:cond delay="0"/>
                                          </p:stCondLst>
                                        </p:cTn>
                                        <p:tgtEl>
                                          <p:spTgt spid="211"/>
                                        </p:tgtEl>
                                        <p:attrNameLst>
                                          <p:attrName>style.visibility</p:attrName>
                                        </p:attrNameLst>
                                      </p:cBhvr>
                                      <p:to>
                                        <p:strVal val="visible"/>
                                      </p:to>
                                    </p:set>
                                    <p:animEffect transition="in" filter="fade">
                                      <p:cBhvr>
                                        <p:cTn id="45" dur="500"/>
                                        <p:tgtEl>
                                          <p:spTgt spid="211"/>
                                        </p:tgtEl>
                                      </p:cBhvr>
                                    </p:animEffect>
                                  </p:childTnLst>
                                </p:cTn>
                              </p:par>
                              <p:par>
                                <p:cTn id="46" presetID="10" presetClass="entr" presetSubtype="0" fill="hold" nodeType="withEffect">
                                  <p:stCondLst>
                                    <p:cond delay="0"/>
                                  </p:stCondLst>
                                  <p:childTnLst>
                                    <p:set>
                                      <p:cBhvr>
                                        <p:cTn id="47" dur="1" fill="hold">
                                          <p:stCondLst>
                                            <p:cond delay="0"/>
                                          </p:stCondLst>
                                        </p:cTn>
                                        <p:tgtEl>
                                          <p:spTgt spid="212"/>
                                        </p:tgtEl>
                                        <p:attrNameLst>
                                          <p:attrName>style.visibility</p:attrName>
                                        </p:attrNameLst>
                                      </p:cBhvr>
                                      <p:to>
                                        <p:strVal val="visible"/>
                                      </p:to>
                                    </p:set>
                                    <p:animEffect transition="in" filter="fade">
                                      <p:cBhvr>
                                        <p:cTn id="48" dur="500"/>
                                        <p:tgtEl>
                                          <p:spTgt spid="212"/>
                                        </p:tgtEl>
                                      </p:cBhvr>
                                    </p:animEffect>
                                  </p:childTnLst>
                                </p:cTn>
                              </p:par>
                              <p:par>
                                <p:cTn id="49" presetID="10" presetClass="entr" presetSubtype="0" fill="hold" nodeType="withEffect">
                                  <p:stCondLst>
                                    <p:cond delay="0"/>
                                  </p:stCondLst>
                                  <p:childTnLst>
                                    <p:set>
                                      <p:cBhvr>
                                        <p:cTn id="50" dur="1" fill="hold">
                                          <p:stCondLst>
                                            <p:cond delay="0"/>
                                          </p:stCondLst>
                                        </p:cTn>
                                        <p:tgtEl>
                                          <p:spTgt spid="213"/>
                                        </p:tgtEl>
                                        <p:attrNameLst>
                                          <p:attrName>style.visibility</p:attrName>
                                        </p:attrNameLst>
                                      </p:cBhvr>
                                      <p:to>
                                        <p:strVal val="visible"/>
                                      </p:to>
                                    </p:set>
                                    <p:animEffect transition="in" filter="fade">
                                      <p:cBhvr>
                                        <p:cTn id="51" dur="500"/>
                                        <p:tgtEl>
                                          <p:spTgt spid="213"/>
                                        </p:tgtEl>
                                      </p:cBhvr>
                                    </p:animEffect>
                                  </p:childTnLst>
                                </p:cTn>
                              </p:par>
                              <p:par>
                                <p:cTn id="52" presetID="10" presetClass="entr" presetSubtype="0" fill="hold" nodeType="withEffect">
                                  <p:stCondLst>
                                    <p:cond delay="0"/>
                                  </p:stCondLst>
                                  <p:childTnLst>
                                    <p:set>
                                      <p:cBhvr>
                                        <p:cTn id="53" dur="1" fill="hold">
                                          <p:stCondLst>
                                            <p:cond delay="0"/>
                                          </p:stCondLst>
                                        </p:cTn>
                                        <p:tgtEl>
                                          <p:spTgt spid="214"/>
                                        </p:tgtEl>
                                        <p:attrNameLst>
                                          <p:attrName>style.visibility</p:attrName>
                                        </p:attrNameLst>
                                      </p:cBhvr>
                                      <p:to>
                                        <p:strVal val="visible"/>
                                      </p:to>
                                    </p:set>
                                    <p:animEffect transition="in" filter="fade">
                                      <p:cBhvr>
                                        <p:cTn id="54" dur="500"/>
                                        <p:tgtEl>
                                          <p:spTgt spid="214"/>
                                        </p:tgtEl>
                                      </p:cBhvr>
                                    </p:animEffect>
                                  </p:childTnLst>
                                </p:cTn>
                              </p:par>
                              <p:par>
                                <p:cTn id="55" presetID="10" presetClass="entr" presetSubtype="0" fill="hold" nodeType="with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500"/>
                                        <p:tgtEl>
                                          <p:spTgt spid="13"/>
                                        </p:tgtEl>
                                      </p:cBhvr>
                                    </p:animEffect>
                                  </p:childTnLst>
                                </p:cTn>
                              </p:par>
                              <p:par>
                                <p:cTn id="58" presetID="10" presetClass="entr" presetSubtype="0" fill="hold" nodeType="withEffect">
                                  <p:stCondLst>
                                    <p:cond delay="0"/>
                                  </p:stCondLst>
                                  <p:childTnLst>
                                    <p:set>
                                      <p:cBhvr>
                                        <p:cTn id="59" dur="1" fill="hold">
                                          <p:stCondLst>
                                            <p:cond delay="0"/>
                                          </p:stCondLst>
                                        </p:cTn>
                                        <p:tgtEl>
                                          <p:spTgt spid="14"/>
                                        </p:tgtEl>
                                        <p:attrNameLst>
                                          <p:attrName>style.visibility</p:attrName>
                                        </p:attrNameLst>
                                      </p:cBhvr>
                                      <p:to>
                                        <p:strVal val="visible"/>
                                      </p:to>
                                    </p:set>
                                    <p:animEffect transition="in" filter="fade">
                                      <p:cBhvr>
                                        <p:cTn id="60" dur="500"/>
                                        <p:tgtEl>
                                          <p:spTgt spid="1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72"/>
                                        </p:tgtEl>
                                        <p:attrNameLst>
                                          <p:attrName>style.visibility</p:attrName>
                                        </p:attrNameLst>
                                      </p:cBhvr>
                                      <p:to>
                                        <p:strVal val="visible"/>
                                      </p:to>
                                    </p:set>
                                    <p:animEffect transition="in" filter="fade">
                                      <p:cBhvr>
                                        <p:cTn id="63" dur="500"/>
                                        <p:tgtEl>
                                          <p:spTgt spid="27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74"/>
                                        </p:tgtEl>
                                        <p:attrNameLst>
                                          <p:attrName>style.visibility</p:attrName>
                                        </p:attrNameLst>
                                      </p:cBhvr>
                                      <p:to>
                                        <p:strVal val="visible"/>
                                      </p:to>
                                    </p:set>
                                    <p:animEffect transition="in" filter="fade">
                                      <p:cBhvr>
                                        <p:cTn id="66" dur="500"/>
                                        <p:tgtEl>
                                          <p:spTgt spid="274"/>
                                        </p:tgtEl>
                                      </p:cBhvr>
                                    </p:animEffect>
                                  </p:childTnLst>
                                </p:cTn>
                              </p:par>
                            </p:childTnLst>
                          </p:cTn>
                        </p:par>
                      </p:childTnLst>
                    </p:cTn>
                  </p:par>
                  <p:par>
                    <p:cTn id="67" fill="hold" nodeType="clickPar">
                      <p:stCondLst>
                        <p:cond delay="indefinite"/>
                      </p:stCondLst>
                      <p:childTnLst>
                        <p:par>
                          <p:cTn id="68" fill="hold" nodeType="withGroup">
                            <p:stCondLst>
                              <p:cond delay="0"/>
                            </p:stCondLst>
                            <p:childTnLst>
                              <p:par>
                                <p:cTn id="69" presetID="10" presetClass="entr" presetSubtype="0" fill="hold" nodeType="clickEffect">
                                  <p:stCondLst>
                                    <p:cond delay="0"/>
                                  </p:stCondLst>
                                  <p:childTnLst>
                                    <p:set>
                                      <p:cBhvr>
                                        <p:cTn id="70" dur="1" fill="hold">
                                          <p:stCondLst>
                                            <p:cond delay="0"/>
                                          </p:stCondLst>
                                        </p:cTn>
                                        <p:tgtEl>
                                          <p:spTgt spid="239"/>
                                        </p:tgtEl>
                                        <p:attrNameLst>
                                          <p:attrName>style.visibility</p:attrName>
                                        </p:attrNameLst>
                                      </p:cBhvr>
                                      <p:to>
                                        <p:strVal val="visible"/>
                                      </p:to>
                                    </p:set>
                                    <p:animEffect transition="in" filter="fade">
                                      <p:cBhvr>
                                        <p:cTn id="71" dur="500"/>
                                        <p:tgtEl>
                                          <p:spTgt spid="239"/>
                                        </p:tgtEl>
                                      </p:cBhvr>
                                    </p:animEffect>
                                  </p:childTnLst>
                                </p:cTn>
                              </p:par>
                              <p:par>
                                <p:cTn id="72" presetID="10" presetClass="entr" presetSubtype="0" fill="hold" nodeType="withEffect">
                                  <p:stCondLst>
                                    <p:cond delay="0"/>
                                  </p:stCondLst>
                                  <p:childTnLst>
                                    <p:set>
                                      <p:cBhvr>
                                        <p:cTn id="73" dur="1" fill="hold">
                                          <p:stCondLst>
                                            <p:cond delay="0"/>
                                          </p:stCondLst>
                                        </p:cTn>
                                        <p:tgtEl>
                                          <p:spTgt spid="240"/>
                                        </p:tgtEl>
                                        <p:attrNameLst>
                                          <p:attrName>style.visibility</p:attrName>
                                        </p:attrNameLst>
                                      </p:cBhvr>
                                      <p:to>
                                        <p:strVal val="visible"/>
                                      </p:to>
                                    </p:set>
                                    <p:animEffect transition="in" filter="fade">
                                      <p:cBhvr>
                                        <p:cTn id="74" dur="500"/>
                                        <p:tgtEl>
                                          <p:spTgt spid="240"/>
                                        </p:tgtEl>
                                      </p:cBhvr>
                                    </p:animEffect>
                                  </p:childTnLst>
                                </p:cTn>
                              </p:par>
                              <p:par>
                                <p:cTn id="75" presetID="10" presetClass="entr" presetSubtype="0" fill="hold" nodeType="withEffect">
                                  <p:stCondLst>
                                    <p:cond delay="0"/>
                                  </p:stCondLst>
                                  <p:childTnLst>
                                    <p:set>
                                      <p:cBhvr>
                                        <p:cTn id="76" dur="1" fill="hold">
                                          <p:stCondLst>
                                            <p:cond delay="0"/>
                                          </p:stCondLst>
                                        </p:cTn>
                                        <p:tgtEl>
                                          <p:spTgt spid="16"/>
                                        </p:tgtEl>
                                        <p:attrNameLst>
                                          <p:attrName>style.visibility</p:attrName>
                                        </p:attrNameLst>
                                      </p:cBhvr>
                                      <p:to>
                                        <p:strVal val="visible"/>
                                      </p:to>
                                    </p:set>
                                    <p:animEffect transition="in" filter="fade">
                                      <p:cBhvr>
                                        <p:cTn id="77" dur="500"/>
                                        <p:tgtEl>
                                          <p:spTgt spid="16"/>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75"/>
                                        </p:tgtEl>
                                        <p:attrNameLst>
                                          <p:attrName>style.visibility</p:attrName>
                                        </p:attrNameLst>
                                      </p:cBhvr>
                                      <p:to>
                                        <p:strVal val="visible"/>
                                      </p:to>
                                    </p:set>
                                    <p:animEffect transition="in" filter="fade">
                                      <p:cBhvr>
                                        <p:cTn id="80" dur="500"/>
                                        <p:tgtEl>
                                          <p:spTgt spid="2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 grpId="0"/>
      <p:bldP spid="271" grpId="0"/>
      <p:bldP spid="272" grpId="0"/>
      <p:bldP spid="273" grpId="0"/>
      <p:bldP spid="274" grpId="0"/>
      <p:bldP spid="27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C00F2B1-1691-D447-A59E-D1109045C974}"/>
              </a:ext>
            </a:extLst>
          </p:cNvPr>
          <p:cNvSpPr>
            <a:spLocks noGrp="1"/>
          </p:cNvSpPr>
          <p:nvPr>
            <p:ph type="sldNum" sz="quarter" idx="12"/>
          </p:nvPr>
        </p:nvSpPr>
        <p:spPr/>
        <p:txBody>
          <a:bodyPr/>
          <a:lstStyle/>
          <a:p>
            <a:fld id="{4E77BC79-9480-1042-96E1-82B94DA0811E}" type="slidenum">
              <a:rPr lang="en-US" smtClean="0"/>
              <a:t>27</a:t>
            </a:fld>
            <a:endParaRPr lang="en-US"/>
          </a:p>
        </p:txBody>
      </p:sp>
      <p:sp>
        <p:nvSpPr>
          <p:cNvPr id="3" name="Title 2">
            <a:extLst>
              <a:ext uri="{FF2B5EF4-FFF2-40B4-BE49-F238E27FC236}">
                <a16:creationId xmlns:a16="http://schemas.microsoft.com/office/drawing/2014/main" id="{4C5014E6-B614-9E43-91DA-AE3DC0DB29AD}"/>
              </a:ext>
            </a:extLst>
          </p:cNvPr>
          <p:cNvSpPr>
            <a:spLocks noGrp="1"/>
          </p:cNvSpPr>
          <p:nvPr>
            <p:ph type="title"/>
          </p:nvPr>
        </p:nvSpPr>
        <p:spPr/>
        <p:txBody>
          <a:bodyPr/>
          <a:lstStyle/>
          <a:p>
            <a:r>
              <a:rPr lang="en-US" dirty="0"/>
              <a:t>Merge Sort Complexity</a:t>
            </a:r>
          </a:p>
        </p:txBody>
      </p:sp>
      <p:sp>
        <p:nvSpPr>
          <p:cNvPr id="4" name="Content Placeholder 3">
            <a:extLst>
              <a:ext uri="{FF2B5EF4-FFF2-40B4-BE49-F238E27FC236}">
                <a16:creationId xmlns:a16="http://schemas.microsoft.com/office/drawing/2014/main" id="{DFFC91C7-796C-6141-9670-61C6814551CB}"/>
              </a:ext>
            </a:extLst>
          </p:cNvPr>
          <p:cNvSpPr>
            <a:spLocks noGrp="1"/>
          </p:cNvSpPr>
          <p:nvPr>
            <p:ph idx="1"/>
          </p:nvPr>
        </p:nvSpPr>
        <p:spPr>
          <a:xfrm>
            <a:off x="628650" y="1295944"/>
            <a:ext cx="7886700" cy="4882434"/>
          </a:xfrm>
        </p:spPr>
        <p:txBody>
          <a:bodyPr>
            <a:normAutofit fontScale="92500"/>
          </a:bodyPr>
          <a:lstStyle/>
          <a:p>
            <a:pPr algn="just">
              <a:defRPr/>
            </a:pPr>
            <a:r>
              <a:rPr lang="en-US" altLang="zh-TW" dirty="0"/>
              <a:t>Run Time Analysis</a:t>
            </a:r>
            <a:endParaRPr lang="en-US" altLang="zh-TW" dirty="0">
              <a:solidFill>
                <a:schemeClr val="accent5">
                  <a:lumMod val="75000"/>
                </a:schemeClr>
              </a:solidFill>
            </a:endParaRPr>
          </a:p>
          <a:p>
            <a:pPr lvl="1" algn="just">
              <a:defRPr/>
            </a:pPr>
            <a:r>
              <a:rPr lang="en-US" altLang="en-US" dirty="0">
                <a:solidFill>
                  <a:schemeClr val="accent5">
                    <a:lumMod val="75000"/>
                  </a:schemeClr>
                </a:solidFill>
              </a:rPr>
              <a:t>At each level in the binary tree created for Merge Sort, </a:t>
            </a:r>
            <a:r>
              <a:rPr lang="en-US" altLang="en-US" dirty="0">
                <a:solidFill>
                  <a:schemeClr val="accent5">
                    <a:lumMod val="75000"/>
                  </a:schemeClr>
                </a:solidFill>
                <a:sym typeface="Wingdings" pitchFamily="2" charset="2"/>
              </a:rPr>
              <a:t>there are n elements, with O(1) time spent at each element  </a:t>
            </a:r>
          </a:p>
          <a:p>
            <a:pPr lvl="1" algn="just">
              <a:defRPr/>
            </a:pPr>
            <a:r>
              <a:rPr lang="en-US" altLang="en-US" dirty="0">
                <a:solidFill>
                  <a:schemeClr val="accent5">
                    <a:lumMod val="75000"/>
                  </a:schemeClr>
                </a:solidFill>
                <a:sym typeface="Wingdings" pitchFamily="2" charset="2"/>
              </a:rPr>
              <a:t>O(n) running time for processing one level</a:t>
            </a:r>
          </a:p>
          <a:p>
            <a:pPr lvl="1" algn="just">
              <a:defRPr/>
            </a:pPr>
            <a:r>
              <a:rPr lang="en-US" altLang="en-US" dirty="0">
                <a:solidFill>
                  <a:schemeClr val="accent5">
                    <a:lumMod val="75000"/>
                  </a:schemeClr>
                </a:solidFill>
                <a:sym typeface="Wingdings" pitchFamily="2" charset="2"/>
              </a:rPr>
              <a:t>The height of the tree is O(log n) </a:t>
            </a:r>
            <a:endParaRPr lang="en-US" altLang="en-US" dirty="0">
              <a:solidFill>
                <a:schemeClr val="accent5">
                  <a:lumMod val="75000"/>
                </a:schemeClr>
              </a:solidFill>
            </a:endParaRPr>
          </a:p>
          <a:p>
            <a:pPr algn="just">
              <a:defRPr/>
            </a:pPr>
            <a:endParaRPr lang="en-US" altLang="en-US" dirty="0"/>
          </a:p>
          <a:p>
            <a:pPr algn="just">
              <a:defRPr/>
            </a:pPr>
            <a:endParaRPr lang="en-US" altLang="en-US" dirty="0"/>
          </a:p>
          <a:p>
            <a:pPr algn="just">
              <a:defRPr/>
            </a:pPr>
            <a:endParaRPr lang="en-US" altLang="en-US" dirty="0"/>
          </a:p>
          <a:p>
            <a:pPr algn="just">
              <a:defRPr/>
            </a:pPr>
            <a:endParaRPr lang="en-US" altLang="en-US" dirty="0"/>
          </a:p>
          <a:p>
            <a:pPr algn="just">
              <a:defRPr/>
            </a:pPr>
            <a:endParaRPr lang="en-US" altLang="en-US" dirty="0"/>
          </a:p>
          <a:p>
            <a:pPr algn="just">
              <a:defRPr/>
            </a:pPr>
            <a:r>
              <a:rPr lang="en-US" altLang="en-US" dirty="0"/>
              <a:t>Therefore, the time complexity is </a:t>
            </a:r>
            <a:r>
              <a:rPr lang="en-US" altLang="en-US" i="1" dirty="0">
                <a:solidFill>
                  <a:srgbClr val="CC3300"/>
                </a:solidFill>
              </a:rPr>
              <a:t>O</a:t>
            </a:r>
            <a:r>
              <a:rPr lang="en-US" altLang="en-US" dirty="0">
                <a:solidFill>
                  <a:srgbClr val="CC3300"/>
                </a:solidFill>
              </a:rPr>
              <a:t>(</a:t>
            </a:r>
            <a:r>
              <a:rPr lang="en-US" altLang="en-US" dirty="0" err="1">
                <a:solidFill>
                  <a:srgbClr val="CC3300"/>
                </a:solidFill>
              </a:rPr>
              <a:t>nlog</a:t>
            </a:r>
            <a:r>
              <a:rPr lang="en-US" altLang="en-US" dirty="0">
                <a:solidFill>
                  <a:srgbClr val="CC3300"/>
                </a:solidFill>
              </a:rPr>
              <a:t> n)</a:t>
            </a:r>
            <a:endParaRPr lang="en-US" altLang="en-US" sz="3200" dirty="0">
              <a:solidFill>
                <a:srgbClr val="CC3300"/>
              </a:solidFill>
            </a:endParaRPr>
          </a:p>
          <a:p>
            <a:pPr lvl="1" algn="just">
              <a:defRPr/>
            </a:pPr>
            <a:endParaRPr lang="en-US" altLang="zh-TW" dirty="0"/>
          </a:p>
        </p:txBody>
      </p:sp>
      <p:grpSp>
        <p:nvGrpSpPr>
          <p:cNvPr id="7" name="Group 54">
            <a:extLst>
              <a:ext uri="{FF2B5EF4-FFF2-40B4-BE49-F238E27FC236}">
                <a16:creationId xmlns:a16="http://schemas.microsoft.com/office/drawing/2014/main" id="{D04AAADB-6316-744C-B65A-53491A9577CF}"/>
              </a:ext>
            </a:extLst>
          </p:cNvPr>
          <p:cNvGrpSpPr>
            <a:grpSpLocks/>
          </p:cNvGrpSpPr>
          <p:nvPr/>
        </p:nvGrpSpPr>
        <p:grpSpPr bwMode="auto">
          <a:xfrm>
            <a:off x="2750343" y="3558231"/>
            <a:ext cx="3643313" cy="1643063"/>
            <a:chOff x="3342" y="1584"/>
            <a:chExt cx="1698" cy="816"/>
          </a:xfrm>
        </p:grpSpPr>
        <p:sp>
          <p:nvSpPr>
            <p:cNvPr id="8" name="Oval 9">
              <a:extLst>
                <a:ext uri="{FF2B5EF4-FFF2-40B4-BE49-F238E27FC236}">
                  <a16:creationId xmlns:a16="http://schemas.microsoft.com/office/drawing/2014/main" id="{7F7A23BC-DE0C-7240-A441-CBE185E56320}"/>
                </a:ext>
              </a:extLst>
            </p:cNvPr>
            <p:cNvSpPr>
              <a:spLocks noChangeArrowheads="1"/>
            </p:cNvSpPr>
            <p:nvPr/>
          </p:nvSpPr>
          <p:spPr bwMode="auto">
            <a:xfrm>
              <a:off x="4098" y="1584"/>
              <a:ext cx="213" cy="213"/>
            </a:xfrm>
            <a:prstGeom prst="ellipse">
              <a:avLst/>
            </a:prstGeom>
            <a:solidFill>
              <a:schemeClr val="accent1"/>
            </a:solidFill>
            <a:ln w="19050">
              <a:solidFill>
                <a:schemeClr val="tx1"/>
              </a:solidFill>
              <a:round/>
              <a:headEnd/>
              <a:tailEnd/>
            </a:ln>
          </p:spPr>
          <p:txBody>
            <a:bodyPr wrap="none" lIns="0" tIns="0" rIns="0" anchor="ctr" anchorCtr="1"/>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2000">
                <a:latin typeface="Times New Roman" panose="02020603050405020304" pitchFamily="18" charset="0"/>
                <a:sym typeface="Symbol" pitchFamily="2" charset="2"/>
              </a:endParaRPr>
            </a:p>
          </p:txBody>
        </p:sp>
        <p:cxnSp>
          <p:nvCxnSpPr>
            <p:cNvPr id="9" name="AutoShape 16">
              <a:extLst>
                <a:ext uri="{FF2B5EF4-FFF2-40B4-BE49-F238E27FC236}">
                  <a16:creationId xmlns:a16="http://schemas.microsoft.com/office/drawing/2014/main" id="{214E5106-4E8A-F54A-BDF3-12E205AE0FF0}"/>
                </a:ext>
              </a:extLst>
            </p:cNvPr>
            <p:cNvCxnSpPr>
              <a:cxnSpLocks noChangeShapeType="1"/>
              <a:stCxn id="11" idx="7"/>
              <a:endCxn id="8" idx="3"/>
            </p:cNvCxnSpPr>
            <p:nvPr/>
          </p:nvCxnSpPr>
          <p:spPr bwMode="auto">
            <a:xfrm flipV="1">
              <a:off x="3688" y="1772"/>
              <a:ext cx="441" cy="184"/>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0" name="AutoShape 19">
              <a:extLst>
                <a:ext uri="{FF2B5EF4-FFF2-40B4-BE49-F238E27FC236}">
                  <a16:creationId xmlns:a16="http://schemas.microsoft.com/office/drawing/2014/main" id="{A2FF0112-7A1E-6644-A21D-0EA7DA396611}"/>
                </a:ext>
              </a:extLst>
            </p:cNvPr>
            <p:cNvCxnSpPr>
              <a:cxnSpLocks noChangeShapeType="1"/>
              <a:stCxn id="12" idx="0"/>
              <a:endCxn id="11" idx="3"/>
            </p:cNvCxnSpPr>
            <p:nvPr/>
          </p:nvCxnSpPr>
          <p:spPr bwMode="auto">
            <a:xfrm flipV="1">
              <a:off x="3419" y="2119"/>
              <a:ext cx="118"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1" name="Oval 24">
              <a:extLst>
                <a:ext uri="{FF2B5EF4-FFF2-40B4-BE49-F238E27FC236}">
                  <a16:creationId xmlns:a16="http://schemas.microsoft.com/office/drawing/2014/main" id="{369960AB-1822-3D4D-ABE6-3A729D3C2B95}"/>
                </a:ext>
              </a:extLst>
            </p:cNvPr>
            <p:cNvSpPr>
              <a:spLocks noChangeArrowheads="1"/>
            </p:cNvSpPr>
            <p:nvPr/>
          </p:nvSpPr>
          <p:spPr bwMode="auto">
            <a:xfrm>
              <a:off x="3506" y="1931"/>
              <a:ext cx="213" cy="213"/>
            </a:xfrm>
            <a:prstGeom prst="ellipse">
              <a:avLst/>
            </a:prstGeom>
            <a:solidFill>
              <a:schemeClr val="accent1"/>
            </a:solidFill>
            <a:ln w="19050">
              <a:solidFill>
                <a:schemeClr val="tx1"/>
              </a:solidFill>
              <a:round/>
              <a:headEnd/>
              <a:tailEnd/>
            </a:ln>
          </p:spPr>
          <p:txBody>
            <a:bodyPr wrap="none" lIns="0" tIns="0" rIns="0" anchor="ctr" anchorCtr="1"/>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2000">
                <a:latin typeface="Times New Roman" panose="02020603050405020304" pitchFamily="18" charset="0"/>
                <a:sym typeface="Symbol" pitchFamily="2" charset="2"/>
              </a:endParaRPr>
            </a:p>
          </p:txBody>
        </p:sp>
        <p:sp>
          <p:nvSpPr>
            <p:cNvPr id="12" name="Rectangle 36">
              <a:extLst>
                <a:ext uri="{FF2B5EF4-FFF2-40B4-BE49-F238E27FC236}">
                  <a16:creationId xmlns:a16="http://schemas.microsoft.com/office/drawing/2014/main" id="{3BF6BB6F-09BC-F24E-B711-95CA7A1E5FF1}"/>
                </a:ext>
              </a:extLst>
            </p:cNvPr>
            <p:cNvSpPr>
              <a:spLocks noChangeAspect="1" noChangeArrowheads="1"/>
            </p:cNvSpPr>
            <p:nvPr/>
          </p:nvSpPr>
          <p:spPr bwMode="auto">
            <a:xfrm>
              <a:off x="3342"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sp>
          <p:nvSpPr>
            <p:cNvPr id="13" name="Rectangle 37">
              <a:extLst>
                <a:ext uri="{FF2B5EF4-FFF2-40B4-BE49-F238E27FC236}">
                  <a16:creationId xmlns:a16="http://schemas.microsoft.com/office/drawing/2014/main" id="{F3852871-FC49-C343-98AD-54D1990BA8D5}"/>
                </a:ext>
              </a:extLst>
            </p:cNvPr>
            <p:cNvSpPr>
              <a:spLocks noChangeAspect="1" noChangeArrowheads="1"/>
            </p:cNvSpPr>
            <p:nvPr/>
          </p:nvSpPr>
          <p:spPr bwMode="auto">
            <a:xfrm>
              <a:off x="3726"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cxnSp>
          <p:nvCxnSpPr>
            <p:cNvPr id="14" name="AutoShape 38">
              <a:extLst>
                <a:ext uri="{FF2B5EF4-FFF2-40B4-BE49-F238E27FC236}">
                  <a16:creationId xmlns:a16="http://schemas.microsoft.com/office/drawing/2014/main" id="{D2FDDFB1-A627-DB45-8B49-9E60D753B787}"/>
                </a:ext>
              </a:extLst>
            </p:cNvPr>
            <p:cNvCxnSpPr>
              <a:cxnSpLocks noChangeShapeType="1"/>
              <a:stCxn id="13" idx="0"/>
              <a:endCxn id="11" idx="5"/>
            </p:cNvCxnSpPr>
            <p:nvPr/>
          </p:nvCxnSpPr>
          <p:spPr bwMode="auto">
            <a:xfrm flipH="1" flipV="1">
              <a:off x="3688" y="2119"/>
              <a:ext cx="115"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5" name="AutoShape 47">
              <a:extLst>
                <a:ext uri="{FF2B5EF4-FFF2-40B4-BE49-F238E27FC236}">
                  <a16:creationId xmlns:a16="http://schemas.microsoft.com/office/drawing/2014/main" id="{A671966C-E081-DE49-BA5A-6BE662A6C019}"/>
                </a:ext>
              </a:extLst>
            </p:cNvPr>
            <p:cNvCxnSpPr>
              <a:cxnSpLocks noChangeShapeType="1"/>
              <a:stCxn id="17" idx="0"/>
              <a:endCxn id="16" idx="3"/>
            </p:cNvCxnSpPr>
            <p:nvPr/>
          </p:nvCxnSpPr>
          <p:spPr bwMode="auto">
            <a:xfrm flipV="1">
              <a:off x="4580" y="2119"/>
              <a:ext cx="118"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6" name="Oval 48">
              <a:extLst>
                <a:ext uri="{FF2B5EF4-FFF2-40B4-BE49-F238E27FC236}">
                  <a16:creationId xmlns:a16="http://schemas.microsoft.com/office/drawing/2014/main" id="{EF3C6412-35BD-7944-BCB7-7A81FA42033E}"/>
                </a:ext>
              </a:extLst>
            </p:cNvPr>
            <p:cNvSpPr>
              <a:spLocks noChangeArrowheads="1"/>
            </p:cNvSpPr>
            <p:nvPr/>
          </p:nvSpPr>
          <p:spPr bwMode="auto">
            <a:xfrm>
              <a:off x="4667" y="1931"/>
              <a:ext cx="213" cy="213"/>
            </a:xfrm>
            <a:prstGeom prst="ellipse">
              <a:avLst/>
            </a:prstGeom>
            <a:solidFill>
              <a:schemeClr val="accent1"/>
            </a:solidFill>
            <a:ln w="19050">
              <a:solidFill>
                <a:schemeClr val="tx1"/>
              </a:solidFill>
              <a:round/>
              <a:headEnd/>
              <a:tailEnd/>
            </a:ln>
          </p:spPr>
          <p:txBody>
            <a:bodyPr wrap="none" lIns="0" tIns="0" rIns="0" anchor="ctr" anchorCtr="1"/>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2000">
                <a:latin typeface="Times New Roman" panose="02020603050405020304" pitchFamily="18" charset="0"/>
                <a:sym typeface="Symbol" pitchFamily="2" charset="2"/>
              </a:endParaRPr>
            </a:p>
          </p:txBody>
        </p:sp>
        <p:sp>
          <p:nvSpPr>
            <p:cNvPr id="17" name="Rectangle 50">
              <a:extLst>
                <a:ext uri="{FF2B5EF4-FFF2-40B4-BE49-F238E27FC236}">
                  <a16:creationId xmlns:a16="http://schemas.microsoft.com/office/drawing/2014/main" id="{59DACD15-ACEC-584A-A7FA-F9785781742D}"/>
                </a:ext>
              </a:extLst>
            </p:cNvPr>
            <p:cNvSpPr>
              <a:spLocks noChangeAspect="1" noChangeArrowheads="1"/>
            </p:cNvSpPr>
            <p:nvPr/>
          </p:nvSpPr>
          <p:spPr bwMode="auto">
            <a:xfrm>
              <a:off x="4503"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sp>
          <p:nvSpPr>
            <p:cNvPr id="18" name="Rectangle 51">
              <a:extLst>
                <a:ext uri="{FF2B5EF4-FFF2-40B4-BE49-F238E27FC236}">
                  <a16:creationId xmlns:a16="http://schemas.microsoft.com/office/drawing/2014/main" id="{7D866607-53B0-0942-A024-2790FFC625BD}"/>
                </a:ext>
              </a:extLst>
            </p:cNvPr>
            <p:cNvSpPr>
              <a:spLocks noChangeAspect="1" noChangeArrowheads="1"/>
            </p:cNvSpPr>
            <p:nvPr/>
          </p:nvSpPr>
          <p:spPr bwMode="auto">
            <a:xfrm>
              <a:off x="4887"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cxnSp>
          <p:nvCxnSpPr>
            <p:cNvPr id="19" name="AutoShape 52">
              <a:extLst>
                <a:ext uri="{FF2B5EF4-FFF2-40B4-BE49-F238E27FC236}">
                  <a16:creationId xmlns:a16="http://schemas.microsoft.com/office/drawing/2014/main" id="{A34CE407-9666-E34B-865F-BF3AC5EE2861}"/>
                </a:ext>
              </a:extLst>
            </p:cNvPr>
            <p:cNvCxnSpPr>
              <a:cxnSpLocks noChangeShapeType="1"/>
              <a:stCxn id="18" idx="0"/>
              <a:endCxn id="16" idx="5"/>
            </p:cNvCxnSpPr>
            <p:nvPr/>
          </p:nvCxnSpPr>
          <p:spPr bwMode="auto">
            <a:xfrm flipH="1" flipV="1">
              <a:off x="4849" y="2119"/>
              <a:ext cx="115"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0" name="AutoShape 53">
              <a:extLst>
                <a:ext uri="{FF2B5EF4-FFF2-40B4-BE49-F238E27FC236}">
                  <a16:creationId xmlns:a16="http://schemas.microsoft.com/office/drawing/2014/main" id="{B4100681-3464-6D4C-8A31-E3FD37AA3F28}"/>
                </a:ext>
              </a:extLst>
            </p:cNvPr>
            <p:cNvCxnSpPr>
              <a:cxnSpLocks noChangeShapeType="1"/>
              <a:stCxn id="8" idx="5"/>
              <a:endCxn id="16" idx="1"/>
            </p:cNvCxnSpPr>
            <p:nvPr/>
          </p:nvCxnSpPr>
          <p:spPr bwMode="auto">
            <a:xfrm>
              <a:off x="4280" y="1772"/>
              <a:ext cx="418" cy="184"/>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6191548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39EA0D-391C-F344-B81E-77CB63164A5F}"/>
              </a:ext>
            </a:extLst>
          </p:cNvPr>
          <p:cNvSpPr>
            <a:spLocks noGrp="1"/>
          </p:cNvSpPr>
          <p:nvPr>
            <p:ph type="sldNum" sz="quarter" idx="12"/>
          </p:nvPr>
        </p:nvSpPr>
        <p:spPr/>
        <p:txBody>
          <a:bodyPr/>
          <a:lstStyle/>
          <a:p>
            <a:fld id="{4E77BC79-9480-1042-96E1-82B94DA0811E}" type="slidenum">
              <a:rPr lang="en-US" smtClean="0"/>
              <a:t>28</a:t>
            </a:fld>
            <a:endParaRPr lang="en-US"/>
          </a:p>
        </p:txBody>
      </p:sp>
      <p:sp>
        <p:nvSpPr>
          <p:cNvPr id="3" name="Title 2">
            <a:extLst>
              <a:ext uri="{FF2B5EF4-FFF2-40B4-BE49-F238E27FC236}">
                <a16:creationId xmlns:a16="http://schemas.microsoft.com/office/drawing/2014/main" id="{FA5FFA3B-8509-7A4F-B59B-CC42D844CEE6}"/>
              </a:ext>
            </a:extLst>
          </p:cNvPr>
          <p:cNvSpPr>
            <a:spLocks noGrp="1"/>
          </p:cNvSpPr>
          <p:nvPr>
            <p:ph type="title"/>
          </p:nvPr>
        </p:nvSpPr>
        <p:spPr/>
        <p:txBody>
          <a:bodyPr>
            <a:normAutofit/>
          </a:bodyPr>
          <a:lstStyle/>
          <a:p>
            <a:r>
              <a:rPr lang="en-US" dirty="0"/>
              <a:t>Summary</a:t>
            </a:r>
          </a:p>
        </p:txBody>
      </p:sp>
      <p:sp>
        <p:nvSpPr>
          <p:cNvPr id="4" name="Content Placeholder 3">
            <a:extLst>
              <a:ext uri="{FF2B5EF4-FFF2-40B4-BE49-F238E27FC236}">
                <a16:creationId xmlns:a16="http://schemas.microsoft.com/office/drawing/2014/main" id="{FD59BC10-4403-2D4E-845D-A0CC3ADEE664}"/>
              </a:ext>
            </a:extLst>
          </p:cNvPr>
          <p:cNvSpPr>
            <a:spLocks noGrp="1"/>
          </p:cNvSpPr>
          <p:nvPr>
            <p:ph idx="1"/>
          </p:nvPr>
        </p:nvSpPr>
        <p:spPr/>
        <p:txBody>
          <a:bodyPr>
            <a:normAutofit/>
          </a:bodyPr>
          <a:lstStyle/>
          <a:p>
            <a:pPr algn="just"/>
            <a:r>
              <a:rPr lang="en-US" altLang="zh-TW" dirty="0"/>
              <a:t>2D closest pair of points finding</a:t>
            </a:r>
          </a:p>
          <a:p>
            <a:pPr lvl="1" algn="just"/>
            <a:r>
              <a:rPr lang="en-US" altLang="zh-TW" dirty="0"/>
              <a:t>Commonly used in computational geometry</a:t>
            </a:r>
          </a:p>
          <a:p>
            <a:pPr algn="just"/>
            <a:r>
              <a:rPr lang="en-US" altLang="zh-TW" dirty="0"/>
              <a:t>Maximum subarray sum</a:t>
            </a:r>
          </a:p>
          <a:p>
            <a:pPr lvl="1" algn="just"/>
            <a:r>
              <a:rPr lang="en-US" altLang="zh-TW" dirty="0"/>
              <a:t>Commonly used in financial computing and VLSI designs</a:t>
            </a:r>
          </a:p>
          <a:p>
            <a:pPr algn="just"/>
            <a:r>
              <a:rPr lang="en-US" altLang="zh-TW" dirty="0"/>
              <a:t>Sorting</a:t>
            </a:r>
          </a:p>
          <a:p>
            <a:pPr lvl="1" algn="just"/>
            <a:r>
              <a:rPr lang="en-US" altLang="zh-TW" dirty="0"/>
              <a:t>Selection sort</a:t>
            </a:r>
            <a:r>
              <a:rPr lang="en-US" altLang="zh-TW" dirty="0">
                <a:sym typeface="Wingdings" pitchFamily="2" charset="2"/>
              </a:rPr>
              <a:t> (</a:t>
            </a:r>
            <a:r>
              <a:rPr lang="en-US" altLang="zh-TW" dirty="0" err="1">
                <a:sym typeface="Wingdings" pitchFamily="2" charset="2"/>
              </a:rPr>
              <a:t>kinda</a:t>
            </a:r>
            <a:r>
              <a:rPr lang="en-US" altLang="zh-TW" dirty="0">
                <a:sym typeface="Wingdings" pitchFamily="2" charset="2"/>
              </a:rPr>
              <a:t> brute force: O(N</a:t>
            </a:r>
            <a:r>
              <a:rPr lang="en-US" altLang="zh-TW" baseline="30000" dirty="0">
                <a:sym typeface="Wingdings" pitchFamily="2" charset="2"/>
              </a:rPr>
              <a:t>2</a:t>
            </a:r>
            <a:r>
              <a:rPr lang="en-US" altLang="zh-TW" dirty="0">
                <a:sym typeface="Wingdings" pitchFamily="2" charset="2"/>
              </a:rPr>
              <a:t>))</a:t>
            </a:r>
            <a:endParaRPr lang="en-US" altLang="zh-TW" dirty="0"/>
          </a:p>
          <a:p>
            <a:pPr lvl="1" algn="just"/>
            <a:r>
              <a:rPr lang="en-US" altLang="zh-TW" dirty="0"/>
              <a:t>Merge sort (divide and conquer: O(</a:t>
            </a:r>
            <a:r>
              <a:rPr lang="en-US" altLang="zh-TW" dirty="0" err="1"/>
              <a:t>nlogn</a:t>
            </a:r>
            <a:r>
              <a:rPr lang="en-US" altLang="zh-TW" dirty="0"/>
              <a:t>))</a:t>
            </a:r>
          </a:p>
          <a:p>
            <a:pPr algn="just"/>
            <a:endParaRPr lang="en-US" altLang="zh-TW" sz="2400" dirty="0"/>
          </a:p>
        </p:txBody>
      </p:sp>
    </p:spTree>
    <p:extLst>
      <p:ext uri="{BB962C8B-B14F-4D97-AF65-F5344CB8AC3E}">
        <p14:creationId xmlns:p14="http://schemas.microsoft.com/office/powerpoint/2010/main" val="19468851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EBF8292-B932-DE47-AA77-FACFFE02A80C}"/>
              </a:ext>
            </a:extLst>
          </p:cNvPr>
          <p:cNvSpPr>
            <a:spLocks noGrp="1"/>
          </p:cNvSpPr>
          <p:nvPr>
            <p:ph type="sldNum" sz="quarter" idx="12"/>
          </p:nvPr>
        </p:nvSpPr>
        <p:spPr/>
        <p:txBody>
          <a:bodyPr/>
          <a:lstStyle/>
          <a:p>
            <a:fld id="{4E77BC79-9480-1042-96E1-82B94DA0811E}" type="slidenum">
              <a:rPr lang="en-US" smtClean="0"/>
              <a:t>29</a:t>
            </a:fld>
            <a:endParaRPr lang="en-US"/>
          </a:p>
        </p:txBody>
      </p:sp>
      <p:sp>
        <p:nvSpPr>
          <p:cNvPr id="3" name="Title 2">
            <a:extLst>
              <a:ext uri="{FF2B5EF4-FFF2-40B4-BE49-F238E27FC236}">
                <a16:creationId xmlns:a16="http://schemas.microsoft.com/office/drawing/2014/main" id="{0C457E9C-67B4-E24E-BF13-1AB8665CA442}"/>
              </a:ext>
            </a:extLst>
          </p:cNvPr>
          <p:cNvSpPr>
            <a:spLocks noGrp="1"/>
          </p:cNvSpPr>
          <p:nvPr>
            <p:ph type="title"/>
          </p:nvPr>
        </p:nvSpPr>
        <p:spPr/>
        <p:txBody>
          <a:bodyPr/>
          <a:lstStyle/>
          <a:p>
            <a:r>
              <a:rPr lang="en-US" dirty="0"/>
              <a:t>Note</a:t>
            </a:r>
          </a:p>
        </p:txBody>
      </p:sp>
      <p:sp>
        <p:nvSpPr>
          <p:cNvPr id="4" name="Content Placeholder 3">
            <a:extLst>
              <a:ext uri="{FF2B5EF4-FFF2-40B4-BE49-F238E27FC236}">
                <a16:creationId xmlns:a16="http://schemas.microsoft.com/office/drawing/2014/main" id="{8D8A6AF5-86F2-3249-A04B-4750D710F3DB}"/>
              </a:ext>
            </a:extLst>
          </p:cNvPr>
          <p:cNvSpPr>
            <a:spLocks noGrp="1"/>
          </p:cNvSpPr>
          <p:nvPr>
            <p:ph idx="1"/>
          </p:nvPr>
        </p:nvSpPr>
        <p:spPr/>
        <p:txBody>
          <a:bodyPr/>
          <a:lstStyle/>
          <a:p>
            <a:r>
              <a:rPr lang="en-US" dirty="0"/>
              <a:t>To compile a “</a:t>
            </a:r>
            <a:r>
              <a:rPr lang="en-US" dirty="0" err="1"/>
              <a:t>test.cpp</a:t>
            </a:r>
            <a:r>
              <a:rPr lang="en-US" dirty="0"/>
              <a:t>” program to a binary “test”</a:t>
            </a:r>
          </a:p>
          <a:p>
            <a:pPr lvl="1"/>
            <a:r>
              <a:rPr lang="en-US" dirty="0"/>
              <a:t>g++ </a:t>
            </a:r>
            <a:r>
              <a:rPr lang="en-US" dirty="0" err="1"/>
              <a:t>test.cpp</a:t>
            </a:r>
            <a:r>
              <a:rPr lang="en-US" dirty="0"/>
              <a:t> -O2 -o test</a:t>
            </a:r>
          </a:p>
          <a:p>
            <a:r>
              <a:rPr lang="en-US" dirty="0"/>
              <a:t>To feed a program with a test file from the standard output: </a:t>
            </a:r>
          </a:p>
          <a:p>
            <a:pPr lvl="1"/>
            <a:r>
              <a:rPr lang="en-US" dirty="0"/>
              <a:t>./simple &lt; </a:t>
            </a:r>
            <a:r>
              <a:rPr lang="en-US" dirty="0" err="1"/>
              <a:t>test.txt</a:t>
            </a:r>
            <a:endParaRPr lang="en-US" dirty="0"/>
          </a:p>
          <a:p>
            <a:r>
              <a:rPr lang="en-US" dirty="0"/>
              <a:t>To measure the runtime of the above program:</a:t>
            </a:r>
          </a:p>
          <a:p>
            <a:pPr lvl="1"/>
            <a:r>
              <a:rPr lang="en-US" dirty="0"/>
              <a:t>time –p ./simple &lt; </a:t>
            </a:r>
            <a:r>
              <a:rPr lang="en-US" dirty="0" err="1"/>
              <a:t>test.txt</a:t>
            </a:r>
            <a:endParaRPr lang="en-US" dirty="0"/>
          </a:p>
          <a:p>
            <a:endParaRPr lang="en-US" dirty="0"/>
          </a:p>
          <a:p>
            <a:endParaRPr lang="en-US" dirty="0"/>
          </a:p>
        </p:txBody>
      </p:sp>
    </p:spTree>
    <p:extLst>
      <p:ext uri="{BB962C8B-B14F-4D97-AF65-F5344CB8AC3E}">
        <p14:creationId xmlns:p14="http://schemas.microsoft.com/office/powerpoint/2010/main" val="3721414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solidFill>
            <a:srgbClr val="00B050"/>
          </a:solidFill>
          <a:ln>
            <a:solidFill>
              <a:schemeClr val="accent1"/>
            </a:solidFill>
          </a:ln>
        </p:spPr>
        <p:txBody>
          <a:bodyPr>
            <a:normAutofit/>
          </a:bodyPr>
          <a:lstStyle/>
          <a:p>
            <a:r>
              <a:rPr lang="en-US" altLang="zh-TW" sz="2400" dirty="0"/>
              <a:t>Divide</a:t>
            </a:r>
          </a:p>
        </p:txBody>
      </p:sp>
      <p:graphicFrame>
        <p:nvGraphicFramePr>
          <p:cNvPr id="77" name="Object 29"/>
          <p:cNvGraphicFramePr>
            <a:graphicFrameLocks noChangeAspect="1"/>
          </p:cNvGraphicFramePr>
          <p:nvPr/>
        </p:nvGraphicFramePr>
        <p:xfrm>
          <a:off x="4638647" y="2863844"/>
          <a:ext cx="3303587" cy="998538"/>
        </p:xfrm>
        <a:graphic>
          <a:graphicData uri="http://schemas.openxmlformats.org/presentationml/2006/ole">
            <mc:AlternateContent xmlns:mc="http://schemas.openxmlformats.org/markup-compatibility/2006">
              <mc:Choice xmlns:v="urn:schemas-microsoft-com:vml" Requires="v">
                <p:oleObj spid="_x0000_s49344" name="CorelDRAW" r:id="rId4" imgW="3121560" imgH="884520" progId="">
                  <p:embed/>
                </p:oleObj>
              </mc:Choice>
              <mc:Fallback>
                <p:oleObj name="CorelDRAW" r:id="rId4" imgW="3121560" imgH="884520" progId="">
                  <p:embed/>
                  <p:pic>
                    <p:nvPicPr>
                      <p:cNvPr id="77" name="Object 2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38647" y="2863844"/>
                        <a:ext cx="3303587" cy="998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8" name="Object 15"/>
          <p:cNvGraphicFramePr>
            <a:graphicFrameLocks noChangeAspect="1"/>
          </p:cNvGraphicFramePr>
          <p:nvPr/>
        </p:nvGraphicFramePr>
        <p:xfrm>
          <a:off x="4638647" y="2903532"/>
          <a:ext cx="3303587" cy="917575"/>
        </p:xfrm>
        <a:graphic>
          <a:graphicData uri="http://schemas.openxmlformats.org/presentationml/2006/ole">
            <mc:AlternateContent xmlns:mc="http://schemas.openxmlformats.org/markup-compatibility/2006">
              <mc:Choice xmlns:v="urn:schemas-microsoft-com:vml" Requires="v">
                <p:oleObj spid="_x0000_s49345" name="CorelDRAW" r:id="rId6" imgW="3121560" imgH="812880" progId="">
                  <p:embed/>
                </p:oleObj>
              </mc:Choice>
              <mc:Fallback>
                <p:oleObj name="CorelDRAW" r:id="rId6" imgW="3121560" imgH="812880" progId="">
                  <p:embed/>
                  <p:pic>
                    <p:nvPicPr>
                      <p:cNvPr id="78" name="Object 1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638647" y="2903532"/>
                        <a:ext cx="3303587"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9" name="Object 18"/>
          <p:cNvGraphicFramePr>
            <a:graphicFrameLocks noChangeAspect="1"/>
          </p:cNvGraphicFramePr>
          <p:nvPr/>
        </p:nvGraphicFramePr>
        <p:xfrm>
          <a:off x="6248372" y="2889244"/>
          <a:ext cx="1693862" cy="917575"/>
        </p:xfrm>
        <a:graphic>
          <a:graphicData uri="http://schemas.openxmlformats.org/presentationml/2006/ole">
            <mc:AlternateContent xmlns:mc="http://schemas.openxmlformats.org/markup-compatibility/2006">
              <mc:Choice xmlns:v="urn:schemas-microsoft-com:vml" Requires="v">
                <p:oleObj spid="_x0000_s49346" name="CorelDRAW" r:id="rId8" imgW="1599840" imgH="812520" progId="">
                  <p:embed/>
                </p:oleObj>
              </mc:Choice>
              <mc:Fallback>
                <p:oleObj name="CorelDRAW" r:id="rId8" imgW="1599840" imgH="812520" progId="">
                  <p:embed/>
                  <p:pic>
                    <p:nvPicPr>
                      <p:cNvPr id="79" name="Object 18"/>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248372" y="2889244"/>
                        <a:ext cx="1693862"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0" name="Object 20"/>
          <p:cNvGraphicFramePr>
            <a:graphicFrameLocks noChangeAspect="1"/>
          </p:cNvGraphicFramePr>
          <p:nvPr/>
        </p:nvGraphicFramePr>
        <p:xfrm>
          <a:off x="4638647" y="2889244"/>
          <a:ext cx="1693862" cy="917575"/>
        </p:xfrm>
        <a:graphic>
          <a:graphicData uri="http://schemas.openxmlformats.org/presentationml/2006/ole">
            <mc:AlternateContent xmlns:mc="http://schemas.openxmlformats.org/markup-compatibility/2006">
              <mc:Choice xmlns:v="urn:schemas-microsoft-com:vml" Requires="v">
                <p:oleObj spid="_x0000_s49347" name="CorelDRAW" r:id="rId10" imgW="1599840" imgH="812880" progId="">
                  <p:embed/>
                </p:oleObj>
              </mc:Choice>
              <mc:Fallback>
                <p:oleObj name="CorelDRAW" r:id="rId10" imgW="1599840" imgH="812880" progId="">
                  <p:embed/>
                  <p:pic>
                    <p:nvPicPr>
                      <p:cNvPr id="80" name="Object 20"/>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638647" y="2889244"/>
                        <a:ext cx="1693862"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1" name="Object 22"/>
          <p:cNvGraphicFramePr>
            <a:graphicFrameLocks noChangeAspect="1"/>
          </p:cNvGraphicFramePr>
          <p:nvPr/>
        </p:nvGraphicFramePr>
        <p:xfrm>
          <a:off x="1852584" y="3119432"/>
          <a:ext cx="711200" cy="758825"/>
        </p:xfrm>
        <a:graphic>
          <a:graphicData uri="http://schemas.openxmlformats.org/presentationml/2006/ole">
            <mc:AlternateContent xmlns:mc="http://schemas.openxmlformats.org/markup-compatibility/2006">
              <mc:Choice xmlns:v="urn:schemas-microsoft-com:vml" Requires="v">
                <p:oleObj spid="_x0000_s49348" name="CorelDRAW" r:id="rId12" imgW="672480" imgH="672480" progId="">
                  <p:embed/>
                </p:oleObj>
              </mc:Choice>
              <mc:Fallback>
                <p:oleObj name="CorelDRAW" r:id="rId12" imgW="672480" imgH="672480" progId="">
                  <p:embed/>
                  <p:pic>
                    <p:nvPicPr>
                      <p:cNvPr id="81" name="Object 22"/>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852584" y="3119432"/>
                        <a:ext cx="711200" cy="75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2" name="Rectangle 23"/>
          <p:cNvSpPr>
            <a:spLocks noChangeArrowheads="1"/>
          </p:cNvSpPr>
          <p:nvPr/>
        </p:nvSpPr>
        <p:spPr bwMode="auto">
          <a:xfrm>
            <a:off x="571472" y="2571744"/>
            <a:ext cx="3275012" cy="3162300"/>
          </a:xfrm>
          <a:prstGeom prst="rect">
            <a:avLst/>
          </a:prstGeom>
          <a:noFill/>
          <a:ln w="38100" algn="ctr">
            <a:solidFill>
              <a:srgbClr val="FF3300"/>
            </a:solidFill>
            <a:prstDash val="dash"/>
            <a:miter lim="800000"/>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3" name="Text Box 24"/>
          <p:cNvSpPr txBox="1">
            <a:spLocks noChangeArrowheads="1"/>
          </p:cNvSpPr>
          <p:nvPr/>
        </p:nvSpPr>
        <p:spPr bwMode="auto">
          <a:xfrm>
            <a:off x="1500166" y="4906957"/>
            <a:ext cx="2143140" cy="576262"/>
          </a:xfrm>
          <a:prstGeom prst="rect">
            <a:avLst/>
          </a:prstGeom>
          <a:noFill/>
          <a:ln w="9525" algn="ctr">
            <a:noFill/>
            <a:miter lim="800000"/>
            <a:headEnd/>
            <a:tailEnd/>
          </a:ln>
          <a:effectLst/>
        </p:spPr>
        <p:txBody>
          <a:bodyPr/>
          <a:lstStyle/>
          <a:p>
            <a:pPr marL="342900" marR="0" lvl="0" indent="-342900" algn="l" defTabSz="914400" rtl="0" eaLnBrk="1" fontAlgn="auto" latinLnBrk="0" hangingPunct="1">
              <a:lnSpc>
                <a:spcPct val="100000"/>
              </a:lnSpc>
              <a:spcBef>
                <a:spcPct val="20000"/>
              </a:spcBef>
              <a:spcAft>
                <a:spcPts val="0"/>
              </a:spcAft>
              <a:buClr>
                <a:srgbClr val="0000FF"/>
              </a:buClr>
              <a:buSzTx/>
              <a:buFont typeface="Wingdings" pitchFamily="2" charset="2"/>
              <a:buNone/>
              <a:tabLst/>
              <a:defRPr/>
            </a:pPr>
            <a:r>
              <a:rPr kumimoji="0" lang="en-US" altLang="zh-TW" sz="1700" b="0" i="0" u="none" strike="noStrike" kern="1200" cap="none" spc="0" normalizeH="0" baseline="0" noProof="0" dirty="0">
                <a:ln>
                  <a:noFill/>
                </a:ln>
                <a:solidFill>
                  <a:prstClr val="black"/>
                </a:solidFill>
                <a:effectLst>
                  <a:outerShdw blurRad="38100" dist="38100" dir="2700000" algn="tl">
                    <a:srgbClr val="000000"/>
                  </a:outerShdw>
                </a:effectLst>
                <a:uLnTx/>
                <a:uFillTx/>
                <a:latin typeface="Gill Sans MT"/>
                <a:ea typeface="Dotum" pitchFamily="34" charset="-127"/>
                <a:cs typeface="+mn-cs"/>
              </a:rPr>
              <a:t>Solve Directly</a:t>
            </a:r>
            <a:endParaRPr kumimoji="0" lang="zh-TW" altLang="en-US" sz="1700" b="0" i="0" u="none" strike="noStrike" kern="1200" cap="none" spc="0" normalizeH="0" baseline="0" noProof="0" dirty="0">
              <a:ln>
                <a:noFill/>
              </a:ln>
              <a:solidFill>
                <a:prstClr val="black"/>
              </a:solidFill>
              <a:effectLst>
                <a:outerShdw blurRad="38100" dist="38100" dir="2700000" algn="tl">
                  <a:srgbClr val="000000"/>
                </a:outerShdw>
              </a:effectLst>
              <a:uLnTx/>
              <a:uFillTx/>
              <a:latin typeface="Gill Sans MT"/>
              <a:ea typeface="Dotum" pitchFamily="34" charset="-127"/>
              <a:cs typeface="+mn-cs"/>
            </a:endParaRPr>
          </a:p>
        </p:txBody>
      </p:sp>
      <p:sp>
        <p:nvSpPr>
          <p:cNvPr id="84" name="Line 25"/>
          <p:cNvSpPr>
            <a:spLocks noChangeShapeType="1"/>
          </p:cNvSpPr>
          <p:nvPr/>
        </p:nvSpPr>
        <p:spPr bwMode="auto">
          <a:xfrm flipV="1">
            <a:off x="2208184" y="4024307"/>
            <a:ext cx="0" cy="882650"/>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5" name="Rectangle 26"/>
          <p:cNvSpPr>
            <a:spLocks noChangeArrowheads="1"/>
          </p:cNvSpPr>
          <p:nvPr/>
        </p:nvSpPr>
        <p:spPr bwMode="auto">
          <a:xfrm>
            <a:off x="3846484" y="2571744"/>
            <a:ext cx="4680000" cy="3162300"/>
          </a:xfrm>
          <a:prstGeom prst="rect">
            <a:avLst/>
          </a:prstGeom>
          <a:noFill/>
          <a:ln w="38100" algn="ctr">
            <a:solidFill>
              <a:srgbClr val="FF3300"/>
            </a:solidFill>
            <a:prstDash val="dash"/>
            <a:miter lim="800000"/>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6" name="Line 31"/>
          <p:cNvSpPr>
            <a:spLocks noChangeShapeType="1"/>
          </p:cNvSpPr>
          <p:nvPr/>
        </p:nvSpPr>
        <p:spPr bwMode="auto">
          <a:xfrm flipH="1">
            <a:off x="4711672" y="3771894"/>
            <a:ext cx="647700" cy="127793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7" name="Line 32"/>
          <p:cNvSpPr>
            <a:spLocks noChangeShapeType="1"/>
          </p:cNvSpPr>
          <p:nvPr/>
        </p:nvSpPr>
        <p:spPr bwMode="auto">
          <a:xfrm>
            <a:off x="7232622" y="3735382"/>
            <a:ext cx="268336" cy="1336692"/>
          </a:xfrm>
          <a:prstGeom prst="line">
            <a:avLst/>
          </a:prstGeom>
          <a:noFill/>
          <a:ln w="38100">
            <a:solidFill>
              <a:schemeClr val="tx1"/>
            </a:solidFill>
            <a:round/>
            <a:headEnd/>
            <a:tailEnd type="triangle" w="med" len="med"/>
          </a:ln>
          <a:effectLst/>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8" name="Text Box 33"/>
          <p:cNvSpPr txBox="1">
            <a:spLocks noChangeArrowheads="1"/>
          </p:cNvSpPr>
          <p:nvPr/>
        </p:nvSpPr>
        <p:spPr bwMode="auto">
          <a:xfrm>
            <a:off x="585759" y="2647944"/>
            <a:ext cx="1235075" cy="576263"/>
          </a:xfrm>
          <a:prstGeom prst="rect">
            <a:avLst/>
          </a:prstGeom>
          <a:noFill/>
          <a:ln w="9525" algn="ctr">
            <a:noFill/>
            <a:miter lim="800000"/>
            <a:headEnd/>
            <a:tailEnd/>
          </a:ln>
          <a:effectLst/>
        </p:spPr>
        <p:txBody>
          <a:bodyPr/>
          <a:lstStyle/>
          <a:p>
            <a:pPr marL="342900" marR="0" lvl="0" indent="-342900" algn="l" defTabSz="914400" rtl="0" eaLnBrk="1" fontAlgn="auto" latinLnBrk="0" hangingPunct="1">
              <a:lnSpc>
                <a:spcPct val="100000"/>
              </a:lnSpc>
              <a:spcBef>
                <a:spcPct val="20000"/>
              </a:spcBef>
              <a:spcAft>
                <a:spcPts val="0"/>
              </a:spcAft>
              <a:buClr>
                <a:srgbClr val="0000FF"/>
              </a:buClr>
              <a:buSzTx/>
              <a:buFont typeface="Wingdings" pitchFamily="2" charset="2"/>
              <a:buNone/>
              <a:tabLst/>
              <a:defRPr/>
            </a:pPr>
            <a:r>
              <a:rPr kumimoji="0" lang="en-US" altLang="zh-TW" sz="24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rPr>
              <a:t>If small</a:t>
            </a:r>
            <a:endParaRPr kumimoji="0" lang="en-US" altLang="zh-TW" sz="2400" b="0" i="0" u="none" strike="noStrike" kern="1200" cap="none" spc="0" normalizeH="0" baseline="0" noProof="0">
              <a:ln>
                <a:noFill/>
              </a:ln>
              <a:solidFill>
                <a:prstClr val="black"/>
              </a:solidFill>
              <a:effectLst>
                <a:outerShdw blurRad="38100" dist="38100" dir="2700000" algn="tl">
                  <a:srgbClr val="000000"/>
                </a:outerShdw>
              </a:effectLst>
              <a:uLnTx/>
              <a:uFillTx/>
              <a:latin typeface="Gill Sans MT"/>
              <a:ea typeface="Dotum" pitchFamily="34" charset="-127"/>
              <a:cs typeface="+mn-cs"/>
            </a:endParaRPr>
          </a:p>
        </p:txBody>
      </p:sp>
      <p:sp>
        <p:nvSpPr>
          <p:cNvPr id="89" name="Text Box 34"/>
          <p:cNvSpPr txBox="1">
            <a:spLocks noChangeArrowheads="1"/>
          </p:cNvSpPr>
          <p:nvPr/>
        </p:nvSpPr>
        <p:spPr bwMode="auto">
          <a:xfrm>
            <a:off x="3846484" y="2647944"/>
            <a:ext cx="1235075" cy="576263"/>
          </a:xfrm>
          <a:prstGeom prst="rect">
            <a:avLst/>
          </a:prstGeom>
          <a:noFill/>
          <a:ln w="9525" algn="ctr">
            <a:noFill/>
            <a:miter lim="800000"/>
            <a:headEnd/>
            <a:tailEnd/>
          </a:ln>
          <a:effectLst/>
        </p:spPr>
        <p:txBody>
          <a:bodyPr/>
          <a:lstStyle/>
          <a:p>
            <a:pPr marL="342900" marR="0" lvl="0" indent="-342900" algn="l" defTabSz="914400" rtl="0" eaLnBrk="1" fontAlgn="auto" latinLnBrk="0" hangingPunct="1">
              <a:lnSpc>
                <a:spcPct val="100000"/>
              </a:lnSpc>
              <a:spcBef>
                <a:spcPct val="20000"/>
              </a:spcBef>
              <a:spcAft>
                <a:spcPts val="0"/>
              </a:spcAft>
              <a:buClr>
                <a:srgbClr val="0000FF"/>
              </a:buClr>
              <a:buSzTx/>
              <a:buFont typeface="Wingdings" pitchFamily="2" charset="2"/>
              <a:buNone/>
              <a:tabLst/>
              <a:defRPr/>
            </a:pPr>
            <a:r>
              <a:rPr kumimoji="0" lang="en-US" altLang="zh-TW" sz="24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rPr>
              <a:t>else</a:t>
            </a:r>
            <a:endParaRPr kumimoji="0" lang="en-US" altLang="zh-TW" sz="2400" b="0" i="0" u="none" strike="noStrike" kern="1200" cap="none" spc="0" normalizeH="0" baseline="0" noProof="0">
              <a:ln>
                <a:noFill/>
              </a:ln>
              <a:solidFill>
                <a:prstClr val="black"/>
              </a:solidFill>
              <a:effectLst>
                <a:outerShdw blurRad="38100" dist="38100" dir="2700000" algn="tl">
                  <a:srgbClr val="000000"/>
                </a:outerShdw>
              </a:effectLst>
              <a:uLnTx/>
              <a:uFillTx/>
              <a:latin typeface="Gill Sans MT"/>
              <a:ea typeface="Dotum" pitchFamily="34" charset="-127"/>
              <a:cs typeface="+mn-cs"/>
            </a:endParaRPr>
          </a:p>
        </p:txBody>
      </p:sp>
      <p:sp>
        <p:nvSpPr>
          <p:cNvPr id="4" name="Title 3">
            <a:extLst>
              <a:ext uri="{FF2B5EF4-FFF2-40B4-BE49-F238E27FC236}">
                <a16:creationId xmlns:a16="http://schemas.microsoft.com/office/drawing/2014/main" id="{7E79F69C-C6F2-274F-BFF6-23756183E4AD}"/>
              </a:ext>
            </a:extLst>
          </p:cNvPr>
          <p:cNvSpPr>
            <a:spLocks noGrp="1"/>
          </p:cNvSpPr>
          <p:nvPr>
            <p:ph type="title"/>
          </p:nvPr>
        </p:nvSpPr>
        <p:spPr/>
        <p:txBody>
          <a:bodyPr/>
          <a:lstStyle/>
          <a:p>
            <a:r>
              <a:rPr lang="en-US" dirty="0"/>
              <a:t>Visualization of Divide and Conquer</a:t>
            </a:r>
          </a:p>
        </p:txBody>
      </p:sp>
    </p:spTree>
    <p:extLst>
      <p:ext uri="{BB962C8B-B14F-4D97-AF65-F5344CB8AC3E}">
        <p14:creationId xmlns:p14="http://schemas.microsoft.com/office/powerpoint/2010/main" val="135846639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2"/>
                                        </p:tgtEl>
                                        <p:attrNameLst>
                                          <p:attrName>style.visibility</p:attrName>
                                        </p:attrNameLst>
                                      </p:cBhvr>
                                      <p:to>
                                        <p:strVal val="visible"/>
                                      </p:to>
                                    </p:set>
                                  </p:childTnLst>
                                </p:cTn>
                              </p:par>
                            </p:childTnLst>
                          </p:cTn>
                        </p:par>
                        <p:par>
                          <p:cTn id="15" fill="hold">
                            <p:stCondLst>
                              <p:cond delay="0"/>
                            </p:stCondLst>
                            <p:childTnLst>
                              <p:par>
                                <p:cTn id="16" presetID="22" presetClass="entr" presetSubtype="4" fill="hold" grpId="0" nodeType="afterEffect">
                                  <p:stCondLst>
                                    <p:cond delay="0"/>
                                  </p:stCondLst>
                                  <p:childTnLst>
                                    <p:set>
                                      <p:cBhvr>
                                        <p:cTn id="17" dur="1" fill="hold">
                                          <p:stCondLst>
                                            <p:cond delay="0"/>
                                          </p:stCondLst>
                                        </p:cTn>
                                        <p:tgtEl>
                                          <p:spTgt spid="84"/>
                                        </p:tgtEl>
                                        <p:attrNameLst>
                                          <p:attrName>style.visibility</p:attrName>
                                        </p:attrNameLst>
                                      </p:cBhvr>
                                      <p:to>
                                        <p:strVal val="visible"/>
                                      </p:to>
                                    </p:set>
                                    <p:animEffect transition="in" filter="wipe(down)">
                                      <p:cBhvr>
                                        <p:cTn id="18" dur="500"/>
                                        <p:tgtEl>
                                          <p:spTgt spid="84"/>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8"/>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82"/>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8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77"/>
                                        </p:tgtEl>
                                        <p:attrNameLst>
                                          <p:attrName>style.visibility</p:attrName>
                                        </p:attrNameLst>
                                      </p:cBhvr>
                                      <p:to>
                                        <p:strVal val="visible"/>
                                      </p:to>
                                    </p:set>
                                    <p:animEffect transition="in" filter="wipe(up)">
                                      <p:cBhvr>
                                        <p:cTn id="33" dur="500"/>
                                        <p:tgtEl>
                                          <p:spTgt spid="77"/>
                                        </p:tgtEl>
                                      </p:cBhvr>
                                    </p:animEffect>
                                  </p:childTnLst>
                                </p:cTn>
                              </p:par>
                            </p:childTnLst>
                          </p:cTn>
                        </p:par>
                        <p:par>
                          <p:cTn id="34" fill="hold">
                            <p:stCondLst>
                              <p:cond delay="500"/>
                            </p:stCondLst>
                            <p:childTnLst>
                              <p:par>
                                <p:cTn id="35" presetID="1" presetClass="exit" presetSubtype="0" fill="hold" nodeType="afterEffect">
                                  <p:stCondLst>
                                    <p:cond delay="0"/>
                                  </p:stCondLst>
                                  <p:childTnLst>
                                    <p:set>
                                      <p:cBhvr>
                                        <p:cTn id="36" dur="1" fill="hold">
                                          <p:stCondLst>
                                            <p:cond delay="0"/>
                                          </p:stCondLst>
                                        </p:cTn>
                                        <p:tgtEl>
                                          <p:spTgt spid="78"/>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7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0"/>
                                        </p:tgtEl>
                                        <p:attrNameLst>
                                          <p:attrName>style.visibility</p:attrName>
                                        </p:attrNameLst>
                                      </p:cBhvr>
                                      <p:to>
                                        <p:strVal val="visible"/>
                                      </p:to>
                                    </p:set>
                                  </p:childTnLst>
                                </p:cTn>
                              </p:par>
                              <p:par>
                                <p:cTn id="43" presetID="56" presetClass="path" presetSubtype="0" accel="50000" decel="50000" fill="hold" nodeType="withEffect">
                                  <p:stCondLst>
                                    <p:cond delay="0"/>
                                  </p:stCondLst>
                                  <p:childTnLst>
                                    <p:animMotion origin="layout" path="M -2.77778E-6 -4.34883E-6 L -0.08455 0.24798 " pathEditMode="relative" rAng="0" ptsTypes="AA">
                                      <p:cBhvr>
                                        <p:cTn id="44" dur="500" fill="hold"/>
                                        <p:tgtEl>
                                          <p:spTgt spid="80"/>
                                        </p:tgtEl>
                                        <p:attrNameLst>
                                          <p:attrName>ppt_x</p:attrName>
                                          <p:attrName>ppt_y</p:attrName>
                                        </p:attrNameLst>
                                      </p:cBhvr>
                                      <p:rCtr x="-4200" y="12400"/>
                                    </p:animMotion>
                                  </p:childTnLst>
                                </p:cTn>
                              </p:par>
                              <p:par>
                                <p:cTn id="45" presetID="49" presetClass="path" presetSubtype="0" accel="50000" decel="50000" fill="hold" nodeType="withEffect">
                                  <p:stCondLst>
                                    <p:cond delay="0"/>
                                  </p:stCondLst>
                                  <p:childTnLst>
                                    <p:animMotion origin="layout" path="M 1.94444E-6 -2.83071E-6 L 0.04705 0.25301 " pathEditMode="relative" rAng="0" ptsTypes="AA">
                                      <p:cBhvr>
                                        <p:cTn id="46" dur="500" fill="hold"/>
                                        <p:tgtEl>
                                          <p:spTgt spid="79"/>
                                        </p:tgtEl>
                                        <p:attrNameLst>
                                          <p:attrName>ppt_x</p:attrName>
                                          <p:attrName>ppt_y</p:attrName>
                                        </p:attrNameLst>
                                      </p:cBhvr>
                                      <p:rCtr x="2300" y="12700"/>
                                    </p:animMotion>
                                  </p:childTnLst>
                                </p:cTn>
                              </p:par>
                            </p:childTnLst>
                          </p:cTn>
                        </p:par>
                        <p:par>
                          <p:cTn id="47" fill="hold">
                            <p:stCondLst>
                              <p:cond delay="500"/>
                            </p:stCondLst>
                            <p:childTnLst>
                              <p:par>
                                <p:cTn id="48" presetID="1" presetClass="entr" presetSubtype="0" fill="hold" grpId="0" nodeType="afterEffect">
                                  <p:stCondLst>
                                    <p:cond delay="0"/>
                                  </p:stCondLst>
                                  <p:childTnLst>
                                    <p:set>
                                      <p:cBhvr>
                                        <p:cTn id="49" dur="1" fill="hold">
                                          <p:stCondLst>
                                            <p:cond delay="0"/>
                                          </p:stCondLst>
                                        </p:cTn>
                                        <p:tgtEl>
                                          <p:spTgt spid="86"/>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P spid="82" grpId="1" animBg="1"/>
      <p:bldP spid="83" grpId="0"/>
      <p:bldP spid="84" grpId="0" animBg="1"/>
      <p:bldP spid="85" grpId="0" animBg="1"/>
      <p:bldP spid="86" grpId="0" animBg="1"/>
      <p:bldP spid="87" grpId="0" animBg="1"/>
      <p:bldP spid="88" grpId="0"/>
      <p:bldP spid="8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solidFill>
            <a:srgbClr val="00B050"/>
          </a:solidFill>
          <a:ln>
            <a:solidFill>
              <a:schemeClr val="accent1"/>
            </a:solidFill>
          </a:ln>
        </p:spPr>
        <p:txBody>
          <a:bodyPr>
            <a:normAutofit/>
          </a:bodyPr>
          <a:lstStyle/>
          <a:p>
            <a:r>
              <a:rPr lang="en-US" altLang="zh-TW" sz="2400" dirty="0"/>
              <a:t>Recursive</a:t>
            </a:r>
          </a:p>
        </p:txBody>
      </p:sp>
      <p:graphicFrame>
        <p:nvGraphicFramePr>
          <p:cNvPr id="17" name="Object 5"/>
          <p:cNvGraphicFramePr>
            <a:graphicFrameLocks noChangeAspect="1"/>
          </p:cNvGraphicFramePr>
          <p:nvPr/>
        </p:nvGraphicFramePr>
        <p:xfrm>
          <a:off x="3311525" y="2214554"/>
          <a:ext cx="2268538" cy="685800"/>
        </p:xfrm>
        <a:graphic>
          <a:graphicData uri="http://schemas.openxmlformats.org/presentationml/2006/ole">
            <mc:AlternateContent xmlns:mc="http://schemas.openxmlformats.org/markup-compatibility/2006">
              <mc:Choice xmlns:v="urn:schemas-microsoft-com:vml" Requires="v">
                <p:oleObj spid="_x0000_s34661" name="CorelDRAW" r:id="rId3" imgW="3121560" imgH="884520" progId="">
                  <p:embed/>
                </p:oleObj>
              </mc:Choice>
              <mc:Fallback>
                <p:oleObj name="CorelDRAW" r:id="rId3" imgW="3121560" imgH="884520" progId="">
                  <p:embed/>
                  <p:pic>
                    <p:nvPicPr>
                      <p:cNvPr id="17" name="Object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11525" y="2214554"/>
                        <a:ext cx="2268538"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8" name="Object 6"/>
          <p:cNvGraphicFramePr>
            <a:graphicFrameLocks noChangeAspect="1"/>
          </p:cNvGraphicFramePr>
          <p:nvPr/>
        </p:nvGraphicFramePr>
        <p:xfrm>
          <a:off x="3311525" y="2228842"/>
          <a:ext cx="2268538" cy="630237"/>
        </p:xfrm>
        <a:graphic>
          <a:graphicData uri="http://schemas.openxmlformats.org/presentationml/2006/ole">
            <mc:AlternateContent xmlns:mc="http://schemas.openxmlformats.org/markup-compatibility/2006">
              <mc:Choice xmlns:v="urn:schemas-microsoft-com:vml" Requires="v">
                <p:oleObj spid="_x0000_s34662" name="CorelDRAW" r:id="rId5" imgW="3121560" imgH="812880" progId="">
                  <p:embed/>
                </p:oleObj>
              </mc:Choice>
              <mc:Fallback>
                <p:oleObj name="CorelDRAW" r:id="rId5" imgW="3121560" imgH="812880" progId="">
                  <p:embed/>
                  <p:pic>
                    <p:nvPicPr>
                      <p:cNvPr id="18"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11525" y="2228842"/>
                        <a:ext cx="2268538" cy="630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9" name="Object 7"/>
          <p:cNvGraphicFramePr>
            <a:graphicFrameLocks noChangeAspect="1"/>
          </p:cNvGraphicFramePr>
          <p:nvPr/>
        </p:nvGraphicFramePr>
        <p:xfrm>
          <a:off x="4416425" y="2255829"/>
          <a:ext cx="1163638" cy="630238"/>
        </p:xfrm>
        <a:graphic>
          <a:graphicData uri="http://schemas.openxmlformats.org/presentationml/2006/ole">
            <mc:AlternateContent xmlns:mc="http://schemas.openxmlformats.org/markup-compatibility/2006">
              <mc:Choice xmlns:v="urn:schemas-microsoft-com:vml" Requires="v">
                <p:oleObj spid="_x0000_s34663" name="CorelDRAW" r:id="rId7" imgW="1599840" imgH="812520" progId="">
                  <p:embed/>
                </p:oleObj>
              </mc:Choice>
              <mc:Fallback>
                <p:oleObj name="CorelDRAW" r:id="rId7" imgW="1599840" imgH="812520" progId="">
                  <p:embed/>
                  <p:pic>
                    <p:nvPicPr>
                      <p:cNvPr id="19" name="Object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416425" y="2255829"/>
                        <a:ext cx="1163638" cy="630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0" name="Object 8"/>
          <p:cNvGraphicFramePr>
            <a:graphicFrameLocks noChangeAspect="1"/>
          </p:cNvGraphicFramePr>
          <p:nvPr/>
        </p:nvGraphicFramePr>
        <p:xfrm>
          <a:off x="3311525" y="2255829"/>
          <a:ext cx="1163638" cy="630238"/>
        </p:xfrm>
        <a:graphic>
          <a:graphicData uri="http://schemas.openxmlformats.org/presentationml/2006/ole">
            <mc:AlternateContent xmlns:mc="http://schemas.openxmlformats.org/markup-compatibility/2006">
              <mc:Choice xmlns:v="urn:schemas-microsoft-com:vml" Requires="v">
                <p:oleObj spid="_x0000_s34664" name="CorelDRAW" r:id="rId9" imgW="1599840" imgH="812880" progId="">
                  <p:embed/>
                </p:oleObj>
              </mc:Choice>
              <mc:Fallback>
                <p:oleObj name="CorelDRAW" r:id="rId9" imgW="1599840" imgH="812880" progId="">
                  <p:embed/>
                  <p:pic>
                    <p:nvPicPr>
                      <p:cNvPr id="20" name="Object 8"/>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311525" y="2255829"/>
                        <a:ext cx="1163638" cy="630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1" name="Line 9"/>
          <p:cNvSpPr>
            <a:spLocks noChangeShapeType="1"/>
          </p:cNvSpPr>
          <p:nvPr/>
        </p:nvSpPr>
        <p:spPr bwMode="auto">
          <a:xfrm flipH="1">
            <a:off x="3311525" y="2886067"/>
            <a:ext cx="466725" cy="935037"/>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22" name="Line 10"/>
          <p:cNvSpPr>
            <a:spLocks noChangeShapeType="1"/>
          </p:cNvSpPr>
          <p:nvPr/>
        </p:nvSpPr>
        <p:spPr bwMode="auto">
          <a:xfrm>
            <a:off x="5148263" y="2813042"/>
            <a:ext cx="393700" cy="950912"/>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graphicFrame>
        <p:nvGraphicFramePr>
          <p:cNvPr id="23" name="Object 24"/>
          <p:cNvGraphicFramePr>
            <a:graphicFrameLocks noChangeAspect="1"/>
          </p:cNvGraphicFramePr>
          <p:nvPr/>
        </p:nvGraphicFramePr>
        <p:xfrm>
          <a:off x="2016125" y="3557579"/>
          <a:ext cx="1876425" cy="568325"/>
        </p:xfrm>
        <a:graphic>
          <a:graphicData uri="http://schemas.openxmlformats.org/presentationml/2006/ole">
            <mc:AlternateContent xmlns:mc="http://schemas.openxmlformats.org/markup-compatibility/2006">
              <mc:Choice xmlns:v="urn:schemas-microsoft-com:vml" Requires="v">
                <p:oleObj spid="_x0000_s34665" name="CorelDRAW" r:id="rId11" imgW="3121560" imgH="884520" progId="">
                  <p:embed/>
                </p:oleObj>
              </mc:Choice>
              <mc:Fallback>
                <p:oleObj name="CorelDRAW" r:id="rId11" imgW="3121560" imgH="884520" progId="">
                  <p:embed/>
                  <p:pic>
                    <p:nvPicPr>
                      <p:cNvPr id="23" name="Object 2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16125" y="3557579"/>
                        <a:ext cx="1876425" cy="568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4" name="Object 25"/>
          <p:cNvGraphicFramePr>
            <a:graphicFrameLocks noChangeAspect="1"/>
          </p:cNvGraphicFramePr>
          <p:nvPr/>
        </p:nvGraphicFramePr>
        <p:xfrm>
          <a:off x="2016125" y="3562342"/>
          <a:ext cx="1879600" cy="522287"/>
        </p:xfrm>
        <a:graphic>
          <a:graphicData uri="http://schemas.openxmlformats.org/presentationml/2006/ole">
            <mc:AlternateContent xmlns:mc="http://schemas.openxmlformats.org/markup-compatibility/2006">
              <mc:Choice xmlns:v="urn:schemas-microsoft-com:vml" Requires="v">
                <p:oleObj spid="_x0000_s34666" name="CorelDRAW" r:id="rId12" imgW="3121560" imgH="812880" progId="">
                  <p:embed/>
                </p:oleObj>
              </mc:Choice>
              <mc:Fallback>
                <p:oleObj name="CorelDRAW" r:id="rId12" imgW="3121560" imgH="812880" progId="">
                  <p:embed/>
                  <p:pic>
                    <p:nvPicPr>
                      <p:cNvPr id="24" name="Object 2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16125" y="3562342"/>
                        <a:ext cx="1879600" cy="522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5" name="Object 26"/>
          <p:cNvGraphicFramePr>
            <a:graphicFrameLocks noChangeAspect="1"/>
          </p:cNvGraphicFramePr>
          <p:nvPr/>
        </p:nvGraphicFramePr>
        <p:xfrm>
          <a:off x="2916238" y="3587742"/>
          <a:ext cx="965200" cy="522287"/>
        </p:xfrm>
        <a:graphic>
          <a:graphicData uri="http://schemas.openxmlformats.org/presentationml/2006/ole">
            <mc:AlternateContent xmlns:mc="http://schemas.openxmlformats.org/markup-compatibility/2006">
              <mc:Choice xmlns:v="urn:schemas-microsoft-com:vml" Requires="v">
                <p:oleObj spid="_x0000_s34667" name="CorelDRAW" r:id="rId13" imgW="1599840" imgH="812520" progId="">
                  <p:embed/>
                </p:oleObj>
              </mc:Choice>
              <mc:Fallback>
                <p:oleObj name="CorelDRAW" r:id="rId13" imgW="1599840" imgH="812520" progId="">
                  <p:embed/>
                  <p:pic>
                    <p:nvPicPr>
                      <p:cNvPr id="25" name="Object 2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16238" y="3587742"/>
                        <a:ext cx="965200" cy="522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6" name="Object 27"/>
          <p:cNvGraphicFramePr>
            <a:graphicFrameLocks noChangeAspect="1"/>
          </p:cNvGraphicFramePr>
          <p:nvPr/>
        </p:nvGraphicFramePr>
        <p:xfrm>
          <a:off x="2016125" y="3587742"/>
          <a:ext cx="963613" cy="522287"/>
        </p:xfrm>
        <a:graphic>
          <a:graphicData uri="http://schemas.openxmlformats.org/presentationml/2006/ole">
            <mc:AlternateContent xmlns:mc="http://schemas.openxmlformats.org/markup-compatibility/2006">
              <mc:Choice xmlns:v="urn:schemas-microsoft-com:vml" Requires="v">
                <p:oleObj spid="_x0000_s34668" name="CorelDRAW" r:id="rId14" imgW="1599840" imgH="812880" progId="">
                  <p:embed/>
                </p:oleObj>
              </mc:Choice>
              <mc:Fallback>
                <p:oleObj name="CorelDRAW" r:id="rId14" imgW="1599840" imgH="812880" progId="">
                  <p:embed/>
                  <p:pic>
                    <p:nvPicPr>
                      <p:cNvPr id="26" name="Object 27"/>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016125" y="3587742"/>
                        <a:ext cx="963613" cy="522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7" name="Line 28"/>
          <p:cNvSpPr>
            <a:spLocks noChangeShapeType="1"/>
          </p:cNvSpPr>
          <p:nvPr/>
        </p:nvSpPr>
        <p:spPr bwMode="auto">
          <a:xfrm flipH="1">
            <a:off x="2047875" y="4110029"/>
            <a:ext cx="360363" cy="647700"/>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28" name="Line 29"/>
          <p:cNvSpPr>
            <a:spLocks noChangeShapeType="1"/>
          </p:cNvSpPr>
          <p:nvPr/>
        </p:nvSpPr>
        <p:spPr bwMode="auto">
          <a:xfrm>
            <a:off x="3487738" y="4110029"/>
            <a:ext cx="360362" cy="647700"/>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graphicFrame>
        <p:nvGraphicFramePr>
          <p:cNvPr id="29" name="Object 30"/>
          <p:cNvGraphicFramePr>
            <a:graphicFrameLocks noChangeAspect="1"/>
          </p:cNvGraphicFramePr>
          <p:nvPr/>
        </p:nvGraphicFramePr>
        <p:xfrm>
          <a:off x="4960938" y="3543292"/>
          <a:ext cx="1876425" cy="568325"/>
        </p:xfrm>
        <a:graphic>
          <a:graphicData uri="http://schemas.openxmlformats.org/presentationml/2006/ole">
            <mc:AlternateContent xmlns:mc="http://schemas.openxmlformats.org/markup-compatibility/2006">
              <mc:Choice xmlns:v="urn:schemas-microsoft-com:vml" Requires="v">
                <p:oleObj spid="_x0000_s34669" name="CorelDRAW" r:id="rId15" imgW="3121560" imgH="884520" progId="">
                  <p:embed/>
                </p:oleObj>
              </mc:Choice>
              <mc:Fallback>
                <p:oleObj name="CorelDRAW" r:id="rId15" imgW="3121560" imgH="884520" progId="">
                  <p:embed/>
                  <p:pic>
                    <p:nvPicPr>
                      <p:cNvPr id="29" name="Object 3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60938" y="3543292"/>
                        <a:ext cx="1876425" cy="568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0" name="Object 31"/>
          <p:cNvGraphicFramePr>
            <a:graphicFrameLocks noChangeAspect="1"/>
          </p:cNvGraphicFramePr>
          <p:nvPr/>
        </p:nvGraphicFramePr>
        <p:xfrm>
          <a:off x="4960938" y="3548054"/>
          <a:ext cx="1879600" cy="522288"/>
        </p:xfrm>
        <a:graphic>
          <a:graphicData uri="http://schemas.openxmlformats.org/presentationml/2006/ole">
            <mc:AlternateContent xmlns:mc="http://schemas.openxmlformats.org/markup-compatibility/2006">
              <mc:Choice xmlns:v="urn:schemas-microsoft-com:vml" Requires="v">
                <p:oleObj spid="_x0000_s34670" name="CorelDRAW" r:id="rId16" imgW="3121560" imgH="812880" progId="">
                  <p:embed/>
                </p:oleObj>
              </mc:Choice>
              <mc:Fallback>
                <p:oleObj name="CorelDRAW" r:id="rId16" imgW="3121560" imgH="812880" progId="">
                  <p:embed/>
                  <p:pic>
                    <p:nvPicPr>
                      <p:cNvPr id="30" name="Object 3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60938" y="3548054"/>
                        <a:ext cx="1879600" cy="522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1" name="Object 32"/>
          <p:cNvGraphicFramePr>
            <a:graphicFrameLocks noChangeAspect="1"/>
          </p:cNvGraphicFramePr>
          <p:nvPr/>
        </p:nvGraphicFramePr>
        <p:xfrm>
          <a:off x="5867400" y="3570279"/>
          <a:ext cx="965200" cy="522288"/>
        </p:xfrm>
        <a:graphic>
          <a:graphicData uri="http://schemas.openxmlformats.org/presentationml/2006/ole">
            <mc:AlternateContent xmlns:mc="http://schemas.openxmlformats.org/markup-compatibility/2006">
              <mc:Choice xmlns:v="urn:schemas-microsoft-com:vml" Requires="v">
                <p:oleObj spid="_x0000_s34671" name="CorelDRAW" r:id="rId17" imgW="1599840" imgH="812520" progId="">
                  <p:embed/>
                </p:oleObj>
              </mc:Choice>
              <mc:Fallback>
                <p:oleObj name="CorelDRAW" r:id="rId17" imgW="1599840" imgH="812520" progId="">
                  <p:embed/>
                  <p:pic>
                    <p:nvPicPr>
                      <p:cNvPr id="31" name="Object 3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867400" y="3570279"/>
                        <a:ext cx="965200" cy="522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2" name="Object 33"/>
          <p:cNvGraphicFramePr>
            <a:graphicFrameLocks noChangeAspect="1"/>
          </p:cNvGraphicFramePr>
          <p:nvPr/>
        </p:nvGraphicFramePr>
        <p:xfrm>
          <a:off x="4960938" y="3570279"/>
          <a:ext cx="963612" cy="522288"/>
        </p:xfrm>
        <a:graphic>
          <a:graphicData uri="http://schemas.openxmlformats.org/presentationml/2006/ole">
            <mc:AlternateContent xmlns:mc="http://schemas.openxmlformats.org/markup-compatibility/2006">
              <mc:Choice xmlns:v="urn:schemas-microsoft-com:vml" Requires="v">
                <p:oleObj spid="_x0000_s34672" name="CorelDRAW" r:id="rId18" imgW="1599840" imgH="812880" progId="">
                  <p:embed/>
                </p:oleObj>
              </mc:Choice>
              <mc:Fallback>
                <p:oleObj name="CorelDRAW" r:id="rId18" imgW="1599840" imgH="812880" progId="">
                  <p:embed/>
                  <p:pic>
                    <p:nvPicPr>
                      <p:cNvPr id="32" name="Object 33"/>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960938" y="3570279"/>
                        <a:ext cx="963612" cy="522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3" name="Line 34"/>
          <p:cNvSpPr>
            <a:spLocks noChangeShapeType="1"/>
          </p:cNvSpPr>
          <p:nvPr/>
        </p:nvSpPr>
        <p:spPr bwMode="auto">
          <a:xfrm flipH="1">
            <a:off x="4992688" y="4095742"/>
            <a:ext cx="360362" cy="647700"/>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4" name="Line 35"/>
          <p:cNvSpPr>
            <a:spLocks noChangeShapeType="1"/>
          </p:cNvSpPr>
          <p:nvPr/>
        </p:nvSpPr>
        <p:spPr bwMode="auto">
          <a:xfrm>
            <a:off x="6432550" y="4095742"/>
            <a:ext cx="360363" cy="647700"/>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 name="Title 3">
            <a:extLst>
              <a:ext uri="{FF2B5EF4-FFF2-40B4-BE49-F238E27FC236}">
                <a16:creationId xmlns:a16="http://schemas.microsoft.com/office/drawing/2014/main" id="{6DFE7526-8206-C348-BABA-705934F9BF34}"/>
              </a:ext>
            </a:extLst>
          </p:cNvPr>
          <p:cNvSpPr>
            <a:spLocks noGrp="1"/>
          </p:cNvSpPr>
          <p:nvPr>
            <p:ph type="title"/>
          </p:nvPr>
        </p:nvSpPr>
        <p:spPr/>
        <p:txBody>
          <a:bodyPr/>
          <a:lstStyle/>
          <a:p>
            <a:r>
              <a:rPr lang="en-US" dirty="0"/>
              <a:t>Visualization of Divide and Conquer</a:t>
            </a:r>
          </a:p>
        </p:txBody>
      </p:sp>
    </p:spTree>
    <p:extLst>
      <p:ext uri="{BB962C8B-B14F-4D97-AF65-F5344CB8AC3E}">
        <p14:creationId xmlns:p14="http://schemas.microsoft.com/office/powerpoint/2010/main" val="310425369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wipe(up)">
                                      <p:cBhvr>
                                        <p:cTn id="11" dur="500"/>
                                        <p:tgtEl>
                                          <p:spTgt spid="17"/>
                                        </p:tgtEl>
                                      </p:cBhvr>
                                    </p:animEffect>
                                  </p:childTnLst>
                                </p:cTn>
                              </p:par>
                            </p:childTnLst>
                          </p:cTn>
                        </p:par>
                        <p:par>
                          <p:cTn id="12" fill="hold">
                            <p:stCondLst>
                              <p:cond delay="500"/>
                            </p:stCondLst>
                            <p:childTnLst>
                              <p:par>
                                <p:cTn id="13" presetID="1" presetClass="exit" presetSubtype="0" fill="hold" nodeType="afterEffect">
                                  <p:stCondLst>
                                    <p:cond delay="0"/>
                                  </p:stCondLst>
                                  <p:childTnLst>
                                    <p:set>
                                      <p:cBhvr>
                                        <p:cTn id="14" dur="1" fill="hold">
                                          <p:stCondLst>
                                            <p:cond delay="0"/>
                                          </p:stCondLst>
                                        </p:cTn>
                                        <p:tgtEl>
                                          <p:spTgt spid="18"/>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56" presetClass="path" presetSubtype="0" accel="50000" decel="50000" fill="hold" nodeType="withEffect">
                                  <p:stCondLst>
                                    <p:cond delay="0"/>
                                  </p:stCondLst>
                                  <p:childTnLst>
                                    <p:animMotion origin="layout" path="M -4.44444E-6 -7.05529E-7 L -0.05954 0.1876 " pathEditMode="relative" rAng="0" ptsTypes="AA">
                                      <p:cBhvr>
                                        <p:cTn id="22" dur="500" fill="hold"/>
                                        <p:tgtEl>
                                          <p:spTgt spid="20"/>
                                        </p:tgtEl>
                                        <p:attrNameLst>
                                          <p:attrName>ppt_x</p:attrName>
                                          <p:attrName>ppt_y</p:attrName>
                                        </p:attrNameLst>
                                      </p:cBhvr>
                                      <p:rCtr x="-3000" y="9400"/>
                                    </p:animMotion>
                                  </p:childTnLst>
                                </p:cTn>
                              </p:par>
                              <p:par>
                                <p:cTn id="23" presetID="49" presetClass="path" presetSubtype="0" accel="50000" decel="50000" fill="hold" nodeType="withEffect">
                                  <p:stCondLst>
                                    <p:cond delay="0"/>
                                  </p:stCondLst>
                                  <p:childTnLst>
                                    <p:animMotion origin="layout" path="M -3.05556E-6 3.257E-6 L 0.0625 0.18829 " pathEditMode="relative" rAng="0" ptsTypes="AA">
                                      <p:cBhvr>
                                        <p:cTn id="24" dur="500" fill="hold"/>
                                        <p:tgtEl>
                                          <p:spTgt spid="19"/>
                                        </p:tgtEl>
                                        <p:attrNameLst>
                                          <p:attrName>ppt_x</p:attrName>
                                          <p:attrName>ppt_y</p:attrName>
                                        </p:attrNameLst>
                                      </p:cBhvr>
                                      <p:rCtr x="3100" y="9400"/>
                                    </p:animMotion>
                                  </p:childTnLst>
                                </p:cTn>
                              </p:par>
                            </p:childTnLst>
                          </p:cTn>
                        </p:par>
                        <p:par>
                          <p:cTn id="25" fill="hold">
                            <p:stCondLst>
                              <p:cond delay="500"/>
                            </p:stCondLst>
                            <p:childTnLst>
                              <p:par>
                                <p:cTn id="26" presetID="1" presetClass="entr" presetSubtype="0" fill="hold" grpId="0" nodeType="afterEffect">
                                  <p:stCondLst>
                                    <p:cond delay="0"/>
                                  </p:stCondLst>
                                  <p:childTnLst>
                                    <p:set>
                                      <p:cBhvr>
                                        <p:cTn id="27" dur="1" fill="hold">
                                          <p:stCondLst>
                                            <p:cond delay="0"/>
                                          </p:stCondLst>
                                        </p:cTn>
                                        <p:tgtEl>
                                          <p:spTgt spid="21"/>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24"/>
                                        </p:tgtEl>
                                        <p:attrNameLst>
                                          <p:attrName>style.visibility</p:attrName>
                                        </p:attrNameLst>
                                      </p:cBhvr>
                                      <p:to>
                                        <p:strVal val="visible"/>
                                      </p:to>
                                    </p:set>
                                  </p:childTnLst>
                                </p:cTn>
                              </p:par>
                              <p:par>
                                <p:cTn id="34" presetID="1" presetClass="exit" presetSubtype="0" fill="hold" nodeType="withEffect">
                                  <p:stCondLst>
                                    <p:cond delay="0"/>
                                  </p:stCondLst>
                                  <p:childTnLst>
                                    <p:set>
                                      <p:cBhvr>
                                        <p:cTn id="35" dur="1" fill="hold">
                                          <p:stCondLst>
                                            <p:cond delay="0"/>
                                          </p:stCondLst>
                                        </p:cTn>
                                        <p:tgtEl>
                                          <p:spTgt spid="20"/>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22" presetClass="entr" presetSubtype="1" fill="hold" nodeType="click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wipe(up)">
                                      <p:cBhvr>
                                        <p:cTn id="40" dur="500"/>
                                        <p:tgtEl>
                                          <p:spTgt spid="23"/>
                                        </p:tgtEl>
                                      </p:cBhvr>
                                    </p:animEffect>
                                  </p:childTnLst>
                                </p:cTn>
                              </p:par>
                            </p:childTnLst>
                          </p:cTn>
                        </p:par>
                        <p:par>
                          <p:cTn id="41" fill="hold">
                            <p:stCondLst>
                              <p:cond delay="500"/>
                            </p:stCondLst>
                            <p:childTnLst>
                              <p:par>
                                <p:cTn id="42" presetID="1" presetClass="exit" presetSubtype="0" fill="hold" nodeType="afterEffect">
                                  <p:stCondLst>
                                    <p:cond delay="0"/>
                                  </p:stCondLst>
                                  <p:childTnLst>
                                    <p:set>
                                      <p:cBhvr>
                                        <p:cTn id="43" dur="1" fill="hold">
                                          <p:stCondLst>
                                            <p:cond delay="0"/>
                                          </p:stCondLst>
                                        </p:cTn>
                                        <p:tgtEl>
                                          <p:spTgt spid="24"/>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25"/>
                                        </p:tgtEl>
                                        <p:attrNameLst>
                                          <p:attrName>style.visibility</p:attrName>
                                        </p:attrNameLst>
                                      </p:cBhvr>
                                      <p:to>
                                        <p:strVal val="visible"/>
                                      </p:to>
                                    </p:set>
                                  </p:childTnLst>
                                </p:cTn>
                              </p:par>
                              <p:par>
                                <p:cTn id="48" presetID="1" presetClass="entr" presetSubtype="0" fill="hold" nodeType="withEffect">
                                  <p:stCondLst>
                                    <p:cond delay="0"/>
                                  </p:stCondLst>
                                  <p:childTnLst>
                                    <p:set>
                                      <p:cBhvr>
                                        <p:cTn id="49" dur="1" fill="hold">
                                          <p:stCondLst>
                                            <p:cond delay="0"/>
                                          </p:stCondLst>
                                        </p:cTn>
                                        <p:tgtEl>
                                          <p:spTgt spid="26"/>
                                        </p:tgtEl>
                                        <p:attrNameLst>
                                          <p:attrName>style.visibility</p:attrName>
                                        </p:attrNameLst>
                                      </p:cBhvr>
                                      <p:to>
                                        <p:strVal val="visible"/>
                                      </p:to>
                                    </p:set>
                                  </p:childTnLst>
                                </p:cTn>
                              </p:par>
                              <p:par>
                                <p:cTn id="50" presetID="56" presetClass="path" presetSubtype="0" accel="50000" decel="50000" fill="hold" nodeType="withEffect">
                                  <p:stCondLst>
                                    <p:cond delay="0"/>
                                  </p:stCondLst>
                                  <p:childTnLst>
                                    <p:animMotion origin="layout" path="M -5.55556E-7 -4.20773E-6 L -0.04913 0.13764 " pathEditMode="relative" rAng="0" ptsTypes="AA">
                                      <p:cBhvr>
                                        <p:cTn id="51" dur="500" fill="hold"/>
                                        <p:tgtEl>
                                          <p:spTgt spid="26"/>
                                        </p:tgtEl>
                                        <p:attrNameLst>
                                          <p:attrName>ppt_x</p:attrName>
                                          <p:attrName>ppt_y</p:attrName>
                                        </p:attrNameLst>
                                      </p:cBhvr>
                                      <p:rCtr x="-2500" y="6900"/>
                                    </p:animMotion>
                                  </p:childTnLst>
                                </p:cTn>
                              </p:par>
                              <p:par>
                                <p:cTn id="52" presetID="49" presetClass="path" presetSubtype="0" accel="50000" decel="50000" fill="hold" nodeType="withEffect">
                                  <p:stCondLst>
                                    <p:cond delay="0"/>
                                  </p:stCondLst>
                                  <p:childTnLst>
                                    <p:animMotion origin="layout" path="M -8.33333E-7 -2.452E-7 L 0.04965 0.13833 " pathEditMode="relative" rAng="0" ptsTypes="AA">
                                      <p:cBhvr>
                                        <p:cTn id="53" dur="500" fill="hold"/>
                                        <p:tgtEl>
                                          <p:spTgt spid="25"/>
                                        </p:tgtEl>
                                        <p:attrNameLst>
                                          <p:attrName>ppt_x</p:attrName>
                                          <p:attrName>ppt_y</p:attrName>
                                        </p:attrNameLst>
                                      </p:cBhvr>
                                      <p:rCtr x="2500" y="6900"/>
                                    </p:animMotion>
                                  </p:childTnLst>
                                </p:cTn>
                              </p:par>
                            </p:childTnLst>
                          </p:cTn>
                        </p:par>
                        <p:par>
                          <p:cTn id="54" fill="hold">
                            <p:stCondLst>
                              <p:cond delay="500"/>
                            </p:stCondLst>
                            <p:childTnLst>
                              <p:par>
                                <p:cTn id="55" presetID="1" presetClass="entr" presetSubtype="0" fill="hold" grpId="0" nodeType="afterEffect">
                                  <p:stCondLst>
                                    <p:cond delay="0"/>
                                  </p:stCondLst>
                                  <p:childTnLst>
                                    <p:set>
                                      <p:cBhvr>
                                        <p:cTn id="56" dur="1" fill="hold">
                                          <p:stCondLst>
                                            <p:cond delay="0"/>
                                          </p:stCondLst>
                                        </p:cTn>
                                        <p:tgtEl>
                                          <p:spTgt spid="2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30"/>
                                        </p:tgtEl>
                                        <p:attrNameLst>
                                          <p:attrName>style.visibility</p:attrName>
                                        </p:attrNameLst>
                                      </p:cBhvr>
                                      <p:to>
                                        <p:strVal val="visible"/>
                                      </p:to>
                                    </p:set>
                                  </p:childTnLst>
                                </p:cTn>
                              </p:par>
                              <p:par>
                                <p:cTn id="63" presetID="1" presetClass="exit" presetSubtype="0" fill="hold" nodeType="withEffect">
                                  <p:stCondLst>
                                    <p:cond delay="0"/>
                                  </p:stCondLst>
                                  <p:childTnLst>
                                    <p:set>
                                      <p:cBhvr>
                                        <p:cTn id="64" dur="1" fill="hold">
                                          <p:stCondLst>
                                            <p:cond delay="0"/>
                                          </p:stCondLst>
                                        </p:cTn>
                                        <p:tgtEl>
                                          <p:spTgt spid="19"/>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22" presetClass="entr" presetSubtype="1" fill="hold" nodeType="clickEffect">
                                  <p:stCondLst>
                                    <p:cond delay="0"/>
                                  </p:stCondLst>
                                  <p:childTnLst>
                                    <p:set>
                                      <p:cBhvr>
                                        <p:cTn id="68" dur="1" fill="hold">
                                          <p:stCondLst>
                                            <p:cond delay="0"/>
                                          </p:stCondLst>
                                        </p:cTn>
                                        <p:tgtEl>
                                          <p:spTgt spid="29"/>
                                        </p:tgtEl>
                                        <p:attrNameLst>
                                          <p:attrName>style.visibility</p:attrName>
                                        </p:attrNameLst>
                                      </p:cBhvr>
                                      <p:to>
                                        <p:strVal val="visible"/>
                                      </p:to>
                                    </p:set>
                                    <p:animEffect transition="in" filter="wipe(up)">
                                      <p:cBhvr>
                                        <p:cTn id="69" dur="500"/>
                                        <p:tgtEl>
                                          <p:spTgt spid="29"/>
                                        </p:tgtEl>
                                      </p:cBhvr>
                                    </p:animEffect>
                                  </p:childTnLst>
                                </p:cTn>
                              </p:par>
                            </p:childTnLst>
                          </p:cTn>
                        </p:par>
                        <p:par>
                          <p:cTn id="70" fill="hold">
                            <p:stCondLst>
                              <p:cond delay="500"/>
                            </p:stCondLst>
                            <p:childTnLst>
                              <p:par>
                                <p:cTn id="71" presetID="1" presetClass="exit" presetSubtype="0" fill="hold" nodeType="afterEffect">
                                  <p:stCondLst>
                                    <p:cond delay="0"/>
                                  </p:stCondLst>
                                  <p:childTnLst>
                                    <p:set>
                                      <p:cBhvr>
                                        <p:cTn id="72" dur="1" fill="hold">
                                          <p:stCondLst>
                                            <p:cond delay="0"/>
                                          </p:stCondLst>
                                        </p:cTn>
                                        <p:tgtEl>
                                          <p:spTgt spid="30"/>
                                        </p:tgtEl>
                                        <p:attrNameLst>
                                          <p:attrName>style.visibility</p:attrName>
                                        </p:attrNameLst>
                                      </p:cBhvr>
                                      <p:to>
                                        <p:strVal val="hidden"/>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31"/>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32"/>
                                        </p:tgtEl>
                                        <p:attrNameLst>
                                          <p:attrName>style.visibility</p:attrName>
                                        </p:attrNameLst>
                                      </p:cBhvr>
                                      <p:to>
                                        <p:strVal val="visible"/>
                                      </p:to>
                                    </p:set>
                                  </p:childTnLst>
                                </p:cTn>
                              </p:par>
                              <p:par>
                                <p:cTn id="79" presetID="56" presetClass="path" presetSubtype="0" accel="50000" decel="50000" fill="hold" nodeType="withEffect">
                                  <p:stCondLst>
                                    <p:cond delay="0"/>
                                  </p:stCondLst>
                                  <p:childTnLst>
                                    <p:animMotion origin="layout" path="M -5.55556E-7 -4.20773E-6 L -0.04913 0.13764 " pathEditMode="relative" rAng="0" ptsTypes="AA">
                                      <p:cBhvr>
                                        <p:cTn id="80" dur="500" fill="hold"/>
                                        <p:tgtEl>
                                          <p:spTgt spid="32"/>
                                        </p:tgtEl>
                                        <p:attrNameLst>
                                          <p:attrName>ppt_x</p:attrName>
                                          <p:attrName>ppt_y</p:attrName>
                                        </p:attrNameLst>
                                      </p:cBhvr>
                                      <p:rCtr x="-2500" y="6900"/>
                                    </p:animMotion>
                                  </p:childTnLst>
                                </p:cTn>
                              </p:par>
                              <p:par>
                                <p:cTn id="81" presetID="49" presetClass="path" presetSubtype="0" accel="50000" decel="50000" fill="hold" nodeType="withEffect">
                                  <p:stCondLst>
                                    <p:cond delay="0"/>
                                  </p:stCondLst>
                                  <p:childTnLst>
                                    <p:animMotion origin="layout" path="M -8.33333E-7 -2.452E-7 L 0.04965 0.13833 " pathEditMode="relative" rAng="0" ptsTypes="AA">
                                      <p:cBhvr>
                                        <p:cTn id="82" dur="500" fill="hold"/>
                                        <p:tgtEl>
                                          <p:spTgt spid="31"/>
                                        </p:tgtEl>
                                        <p:attrNameLst>
                                          <p:attrName>ppt_x</p:attrName>
                                          <p:attrName>ppt_y</p:attrName>
                                        </p:attrNameLst>
                                      </p:cBhvr>
                                      <p:rCtr x="2500" y="6900"/>
                                    </p:animMotion>
                                  </p:childTnLst>
                                </p:cTn>
                              </p:par>
                            </p:childTnLst>
                          </p:cTn>
                        </p:par>
                        <p:par>
                          <p:cTn id="83" fill="hold">
                            <p:stCondLst>
                              <p:cond delay="500"/>
                            </p:stCondLst>
                            <p:childTnLst>
                              <p:par>
                                <p:cTn id="84" presetID="1" presetClass="entr" presetSubtype="0" fill="hold" grpId="0" nodeType="afterEffect">
                                  <p:stCondLst>
                                    <p:cond delay="0"/>
                                  </p:stCondLst>
                                  <p:childTnLst>
                                    <p:set>
                                      <p:cBhvr>
                                        <p:cTn id="85" dur="1" fill="hold">
                                          <p:stCondLst>
                                            <p:cond delay="0"/>
                                          </p:stCondLst>
                                        </p:cTn>
                                        <p:tgtEl>
                                          <p:spTgt spid="33"/>
                                        </p:tgtEl>
                                        <p:attrNameLst>
                                          <p:attrName>style.visibility</p:attrName>
                                        </p:attrNameLst>
                                      </p:cBhvr>
                                      <p:to>
                                        <p:strVal val="visible"/>
                                      </p:to>
                                    </p:set>
                                  </p:childTnLst>
                                </p:cTn>
                              </p:par>
                              <p:par>
                                <p:cTn id="86" presetID="1" presetClass="entr" presetSubtype="0" fill="hold" grpId="0" nodeType="withEffect">
                                  <p:stCondLst>
                                    <p:cond delay="0"/>
                                  </p:stCondLst>
                                  <p:childTnLst>
                                    <p:set>
                                      <p:cBhvr>
                                        <p:cTn id="87"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7" grpId="0" animBg="1"/>
      <p:bldP spid="28" grpId="0" animBg="1"/>
      <p:bldP spid="33" grpId="0" animBg="1"/>
      <p:bldP spid="3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solidFill>
            <a:srgbClr val="00B050"/>
          </a:solidFill>
          <a:ln>
            <a:solidFill>
              <a:schemeClr val="accent1"/>
            </a:solidFill>
          </a:ln>
        </p:spPr>
        <p:txBody>
          <a:bodyPr>
            <a:normAutofit/>
          </a:bodyPr>
          <a:lstStyle/>
          <a:p>
            <a:r>
              <a:rPr lang="en-US" altLang="zh-TW" sz="2400" dirty="0"/>
              <a:t>Solve and Conquer</a:t>
            </a:r>
          </a:p>
        </p:txBody>
      </p:sp>
      <p:sp>
        <p:nvSpPr>
          <p:cNvPr id="35" name="Freeform 29"/>
          <p:cNvSpPr>
            <a:spLocks/>
          </p:cNvSpPr>
          <p:nvPr/>
        </p:nvSpPr>
        <p:spPr bwMode="auto">
          <a:xfrm>
            <a:off x="1695450" y="4022716"/>
            <a:ext cx="396875" cy="719138"/>
          </a:xfrm>
          <a:custGeom>
            <a:avLst/>
            <a:gdLst/>
            <a:ahLst/>
            <a:cxnLst>
              <a:cxn ang="0">
                <a:pos x="26" y="453"/>
              </a:cxn>
              <a:cxn ang="0">
                <a:pos x="37" y="205"/>
              </a:cxn>
              <a:cxn ang="0">
                <a:pos x="250" y="0"/>
              </a:cxn>
            </a:cxnLst>
            <a:rect l="0" t="0" r="r" b="b"/>
            <a:pathLst>
              <a:path w="250" h="453">
                <a:moveTo>
                  <a:pt x="26" y="453"/>
                </a:moveTo>
                <a:cubicBezTo>
                  <a:pt x="28" y="412"/>
                  <a:pt x="0" y="280"/>
                  <a:pt x="37" y="205"/>
                </a:cubicBezTo>
                <a:cubicBezTo>
                  <a:pt x="74" y="130"/>
                  <a:pt x="206" y="43"/>
                  <a:pt x="250" y="0"/>
                </a:cubicBezTo>
              </a:path>
            </a:pathLst>
          </a:custGeom>
          <a:noFill/>
          <a:ln w="38100" cap="flat" cmpd="sng">
            <a:solidFill>
              <a:srgbClr val="FF3300"/>
            </a:solidFill>
            <a:prstDash val="solid"/>
            <a:round/>
            <a:headEnd type="none" w="med" len="me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6" name="Freeform 30"/>
          <p:cNvSpPr>
            <a:spLocks/>
          </p:cNvSpPr>
          <p:nvPr/>
        </p:nvSpPr>
        <p:spPr bwMode="auto">
          <a:xfrm flipH="1">
            <a:off x="3711575" y="3989379"/>
            <a:ext cx="396875" cy="719137"/>
          </a:xfrm>
          <a:custGeom>
            <a:avLst/>
            <a:gdLst/>
            <a:ahLst/>
            <a:cxnLst>
              <a:cxn ang="0">
                <a:pos x="26" y="453"/>
              </a:cxn>
              <a:cxn ang="0">
                <a:pos x="37" y="205"/>
              </a:cxn>
              <a:cxn ang="0">
                <a:pos x="250" y="0"/>
              </a:cxn>
            </a:cxnLst>
            <a:rect l="0" t="0" r="r" b="b"/>
            <a:pathLst>
              <a:path w="250" h="453">
                <a:moveTo>
                  <a:pt x="26" y="453"/>
                </a:moveTo>
                <a:cubicBezTo>
                  <a:pt x="28" y="412"/>
                  <a:pt x="0" y="280"/>
                  <a:pt x="37" y="205"/>
                </a:cubicBezTo>
                <a:cubicBezTo>
                  <a:pt x="74" y="130"/>
                  <a:pt x="206" y="43"/>
                  <a:pt x="250" y="0"/>
                </a:cubicBezTo>
              </a:path>
            </a:pathLst>
          </a:custGeom>
          <a:noFill/>
          <a:ln w="38100" cap="flat" cmpd="sng">
            <a:solidFill>
              <a:srgbClr val="FF3300"/>
            </a:solidFill>
            <a:prstDash val="solid"/>
            <a:round/>
            <a:headEnd type="none" w="med" len="me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7" name="Freeform 31"/>
          <p:cNvSpPr>
            <a:spLocks/>
          </p:cNvSpPr>
          <p:nvPr/>
        </p:nvSpPr>
        <p:spPr bwMode="auto">
          <a:xfrm>
            <a:off x="4648200" y="4003666"/>
            <a:ext cx="396875" cy="719138"/>
          </a:xfrm>
          <a:custGeom>
            <a:avLst/>
            <a:gdLst/>
            <a:ahLst/>
            <a:cxnLst>
              <a:cxn ang="0">
                <a:pos x="26" y="453"/>
              </a:cxn>
              <a:cxn ang="0">
                <a:pos x="37" y="205"/>
              </a:cxn>
              <a:cxn ang="0">
                <a:pos x="250" y="0"/>
              </a:cxn>
            </a:cxnLst>
            <a:rect l="0" t="0" r="r" b="b"/>
            <a:pathLst>
              <a:path w="250" h="453">
                <a:moveTo>
                  <a:pt x="26" y="453"/>
                </a:moveTo>
                <a:cubicBezTo>
                  <a:pt x="28" y="412"/>
                  <a:pt x="0" y="280"/>
                  <a:pt x="37" y="205"/>
                </a:cubicBezTo>
                <a:cubicBezTo>
                  <a:pt x="74" y="130"/>
                  <a:pt x="206" y="43"/>
                  <a:pt x="250" y="0"/>
                </a:cubicBezTo>
              </a:path>
            </a:pathLst>
          </a:custGeom>
          <a:noFill/>
          <a:ln w="38100" cap="flat" cmpd="sng">
            <a:solidFill>
              <a:srgbClr val="FF3300"/>
            </a:solidFill>
            <a:prstDash val="solid"/>
            <a:round/>
            <a:headEnd type="none" w="med" len="me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8" name="Freeform 32"/>
          <p:cNvSpPr>
            <a:spLocks/>
          </p:cNvSpPr>
          <p:nvPr/>
        </p:nvSpPr>
        <p:spPr bwMode="auto">
          <a:xfrm flipH="1">
            <a:off x="6700838" y="3956041"/>
            <a:ext cx="396875" cy="719138"/>
          </a:xfrm>
          <a:custGeom>
            <a:avLst/>
            <a:gdLst/>
            <a:ahLst/>
            <a:cxnLst>
              <a:cxn ang="0">
                <a:pos x="26" y="453"/>
              </a:cxn>
              <a:cxn ang="0">
                <a:pos x="37" y="205"/>
              </a:cxn>
              <a:cxn ang="0">
                <a:pos x="250" y="0"/>
              </a:cxn>
            </a:cxnLst>
            <a:rect l="0" t="0" r="r" b="b"/>
            <a:pathLst>
              <a:path w="250" h="453">
                <a:moveTo>
                  <a:pt x="26" y="453"/>
                </a:moveTo>
                <a:cubicBezTo>
                  <a:pt x="28" y="412"/>
                  <a:pt x="0" y="280"/>
                  <a:pt x="37" y="205"/>
                </a:cubicBezTo>
                <a:cubicBezTo>
                  <a:pt x="74" y="130"/>
                  <a:pt x="206" y="43"/>
                  <a:pt x="250" y="0"/>
                </a:cubicBezTo>
              </a:path>
            </a:pathLst>
          </a:custGeom>
          <a:noFill/>
          <a:ln w="38100" cap="flat" cmpd="sng">
            <a:solidFill>
              <a:srgbClr val="FF3300"/>
            </a:solidFill>
            <a:prstDash val="solid"/>
            <a:round/>
            <a:headEnd type="none" w="med" len="me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9" name="Freeform 33"/>
          <p:cNvSpPr>
            <a:spLocks/>
          </p:cNvSpPr>
          <p:nvPr/>
        </p:nvSpPr>
        <p:spPr bwMode="auto">
          <a:xfrm>
            <a:off x="2884488" y="2727316"/>
            <a:ext cx="396875" cy="719138"/>
          </a:xfrm>
          <a:custGeom>
            <a:avLst/>
            <a:gdLst/>
            <a:ahLst/>
            <a:cxnLst>
              <a:cxn ang="0">
                <a:pos x="26" y="453"/>
              </a:cxn>
              <a:cxn ang="0">
                <a:pos x="37" y="205"/>
              </a:cxn>
              <a:cxn ang="0">
                <a:pos x="250" y="0"/>
              </a:cxn>
            </a:cxnLst>
            <a:rect l="0" t="0" r="r" b="b"/>
            <a:pathLst>
              <a:path w="250" h="453">
                <a:moveTo>
                  <a:pt x="26" y="453"/>
                </a:moveTo>
                <a:cubicBezTo>
                  <a:pt x="28" y="412"/>
                  <a:pt x="0" y="280"/>
                  <a:pt x="37" y="205"/>
                </a:cubicBezTo>
                <a:cubicBezTo>
                  <a:pt x="74" y="130"/>
                  <a:pt x="206" y="43"/>
                  <a:pt x="250" y="0"/>
                </a:cubicBezTo>
              </a:path>
            </a:pathLst>
          </a:custGeom>
          <a:noFill/>
          <a:ln w="38100" cap="flat" cmpd="sng">
            <a:solidFill>
              <a:srgbClr val="FF3300"/>
            </a:solidFill>
            <a:prstDash val="solid"/>
            <a:round/>
            <a:headEnd type="none" w="med" len="me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0" name="Freeform 34"/>
          <p:cNvSpPr>
            <a:spLocks/>
          </p:cNvSpPr>
          <p:nvPr/>
        </p:nvSpPr>
        <p:spPr bwMode="auto">
          <a:xfrm flipH="1">
            <a:off x="5584825" y="2690804"/>
            <a:ext cx="396875" cy="719137"/>
          </a:xfrm>
          <a:custGeom>
            <a:avLst/>
            <a:gdLst/>
            <a:ahLst/>
            <a:cxnLst>
              <a:cxn ang="0">
                <a:pos x="26" y="453"/>
              </a:cxn>
              <a:cxn ang="0">
                <a:pos x="37" y="205"/>
              </a:cxn>
              <a:cxn ang="0">
                <a:pos x="250" y="0"/>
              </a:cxn>
            </a:cxnLst>
            <a:rect l="0" t="0" r="r" b="b"/>
            <a:pathLst>
              <a:path w="250" h="453">
                <a:moveTo>
                  <a:pt x="26" y="453"/>
                </a:moveTo>
                <a:cubicBezTo>
                  <a:pt x="28" y="412"/>
                  <a:pt x="0" y="280"/>
                  <a:pt x="37" y="205"/>
                </a:cubicBezTo>
                <a:cubicBezTo>
                  <a:pt x="74" y="130"/>
                  <a:pt x="206" y="43"/>
                  <a:pt x="250" y="0"/>
                </a:cubicBezTo>
              </a:path>
            </a:pathLst>
          </a:custGeom>
          <a:noFill/>
          <a:ln w="38100" cap="flat" cmpd="sng">
            <a:solidFill>
              <a:srgbClr val="FF3300"/>
            </a:solidFill>
            <a:prstDash val="solid"/>
            <a:round/>
            <a:headEnd type="none" w="med" len="me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grpSp>
        <p:nvGrpSpPr>
          <p:cNvPr id="41" name="Group 42"/>
          <p:cNvGrpSpPr>
            <a:grpSpLocks/>
          </p:cNvGrpSpPr>
          <p:nvPr/>
        </p:nvGrpSpPr>
        <p:grpSpPr bwMode="auto">
          <a:xfrm>
            <a:off x="1619250" y="2214554"/>
            <a:ext cx="5491163" cy="2870200"/>
            <a:chOff x="1040" y="1667"/>
            <a:chExt cx="3459" cy="1808"/>
          </a:xfrm>
        </p:grpSpPr>
        <p:sp>
          <p:nvSpPr>
            <p:cNvPr id="42" name="Oval 40"/>
            <p:cNvSpPr>
              <a:spLocks noChangeArrowheads="1"/>
            </p:cNvSpPr>
            <p:nvPr/>
          </p:nvSpPr>
          <p:spPr bwMode="auto">
            <a:xfrm>
              <a:off x="3125" y="2471"/>
              <a:ext cx="1154" cy="312"/>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3" name="Oval 39"/>
            <p:cNvSpPr>
              <a:spLocks noChangeArrowheads="1"/>
            </p:cNvSpPr>
            <p:nvPr/>
          </p:nvSpPr>
          <p:spPr bwMode="auto">
            <a:xfrm>
              <a:off x="1270" y="2483"/>
              <a:ext cx="1154" cy="312"/>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4" name="Oval 41"/>
            <p:cNvSpPr>
              <a:spLocks noChangeArrowheads="1"/>
            </p:cNvSpPr>
            <p:nvPr/>
          </p:nvSpPr>
          <p:spPr bwMode="auto">
            <a:xfrm>
              <a:off x="2086" y="1667"/>
              <a:ext cx="1405" cy="344"/>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5" name="Oval 38"/>
            <p:cNvSpPr>
              <a:spLocks noChangeArrowheads="1"/>
            </p:cNvSpPr>
            <p:nvPr/>
          </p:nvSpPr>
          <p:spPr bwMode="auto">
            <a:xfrm>
              <a:off x="4068" y="3253"/>
              <a:ext cx="431" cy="218"/>
            </a:xfrm>
            <a:prstGeom prst="ellipse">
              <a:avLst/>
            </a:prstGeom>
            <a:no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6" name="Oval 37"/>
            <p:cNvSpPr>
              <a:spLocks noChangeArrowheads="1"/>
            </p:cNvSpPr>
            <p:nvPr/>
          </p:nvSpPr>
          <p:spPr bwMode="auto">
            <a:xfrm>
              <a:off x="2909" y="3257"/>
              <a:ext cx="431" cy="218"/>
            </a:xfrm>
            <a:prstGeom prst="ellipse">
              <a:avLst/>
            </a:prstGeom>
            <a:no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7" name="Line 10"/>
            <p:cNvSpPr>
              <a:spLocks noChangeShapeType="1"/>
            </p:cNvSpPr>
            <p:nvPr/>
          </p:nvSpPr>
          <p:spPr bwMode="auto">
            <a:xfrm flipH="1">
              <a:off x="2086" y="2057"/>
              <a:ext cx="294" cy="58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8" name="Line 11"/>
            <p:cNvSpPr>
              <a:spLocks noChangeShapeType="1"/>
            </p:cNvSpPr>
            <p:nvPr/>
          </p:nvSpPr>
          <p:spPr bwMode="auto">
            <a:xfrm>
              <a:off x="3243" y="2011"/>
              <a:ext cx="248" cy="59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9" name="Line 16"/>
            <p:cNvSpPr>
              <a:spLocks noChangeShapeType="1"/>
            </p:cNvSpPr>
            <p:nvPr/>
          </p:nvSpPr>
          <p:spPr bwMode="auto">
            <a:xfrm flipH="1">
              <a:off x="1290"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50" name="Line 17"/>
            <p:cNvSpPr>
              <a:spLocks noChangeShapeType="1"/>
            </p:cNvSpPr>
            <p:nvPr/>
          </p:nvSpPr>
          <p:spPr bwMode="auto">
            <a:xfrm>
              <a:off x="2197"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51" name="Line 22"/>
            <p:cNvSpPr>
              <a:spLocks noChangeShapeType="1"/>
            </p:cNvSpPr>
            <p:nvPr/>
          </p:nvSpPr>
          <p:spPr bwMode="auto">
            <a:xfrm flipH="1">
              <a:off x="3145"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52" name="Line 23"/>
            <p:cNvSpPr>
              <a:spLocks noChangeShapeType="1"/>
            </p:cNvSpPr>
            <p:nvPr/>
          </p:nvSpPr>
          <p:spPr bwMode="auto">
            <a:xfrm>
              <a:off x="4052"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53" name="Oval 35"/>
            <p:cNvSpPr>
              <a:spLocks noChangeArrowheads="1"/>
            </p:cNvSpPr>
            <p:nvPr/>
          </p:nvSpPr>
          <p:spPr bwMode="auto">
            <a:xfrm>
              <a:off x="1040" y="3257"/>
              <a:ext cx="431" cy="218"/>
            </a:xfrm>
            <a:prstGeom prst="ellipse">
              <a:avLst/>
            </a:prstGeom>
            <a:no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54" name="Oval 36"/>
            <p:cNvSpPr>
              <a:spLocks noChangeArrowheads="1"/>
            </p:cNvSpPr>
            <p:nvPr/>
          </p:nvSpPr>
          <p:spPr bwMode="auto">
            <a:xfrm>
              <a:off x="2199" y="3236"/>
              <a:ext cx="431" cy="218"/>
            </a:xfrm>
            <a:prstGeom prst="ellipse">
              <a:avLst/>
            </a:prstGeom>
            <a:no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grpSp>
      <p:grpSp>
        <p:nvGrpSpPr>
          <p:cNvPr id="55" name="Group 57"/>
          <p:cNvGrpSpPr>
            <a:grpSpLocks/>
          </p:cNvGrpSpPr>
          <p:nvPr/>
        </p:nvGrpSpPr>
        <p:grpSpPr bwMode="auto">
          <a:xfrm>
            <a:off x="1619250" y="2214554"/>
            <a:ext cx="5491163" cy="2870200"/>
            <a:chOff x="1040" y="1667"/>
            <a:chExt cx="3459" cy="1808"/>
          </a:xfrm>
        </p:grpSpPr>
        <p:sp>
          <p:nvSpPr>
            <p:cNvPr id="56" name="Oval 58"/>
            <p:cNvSpPr>
              <a:spLocks noChangeArrowheads="1"/>
            </p:cNvSpPr>
            <p:nvPr/>
          </p:nvSpPr>
          <p:spPr bwMode="auto">
            <a:xfrm>
              <a:off x="3125" y="2471"/>
              <a:ext cx="1154" cy="312"/>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57" name="Oval 59"/>
            <p:cNvSpPr>
              <a:spLocks noChangeArrowheads="1"/>
            </p:cNvSpPr>
            <p:nvPr/>
          </p:nvSpPr>
          <p:spPr bwMode="auto">
            <a:xfrm>
              <a:off x="1270" y="2483"/>
              <a:ext cx="1154" cy="312"/>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58" name="Oval 60"/>
            <p:cNvSpPr>
              <a:spLocks noChangeArrowheads="1"/>
            </p:cNvSpPr>
            <p:nvPr/>
          </p:nvSpPr>
          <p:spPr bwMode="auto">
            <a:xfrm>
              <a:off x="2086" y="1667"/>
              <a:ext cx="1405" cy="344"/>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59" name="Oval 61"/>
            <p:cNvSpPr>
              <a:spLocks noChangeArrowheads="1"/>
            </p:cNvSpPr>
            <p:nvPr/>
          </p:nvSpPr>
          <p:spPr bwMode="auto">
            <a:xfrm>
              <a:off x="4068" y="3253"/>
              <a:ext cx="431" cy="218"/>
            </a:xfrm>
            <a:prstGeom prst="ellipse">
              <a:avLst/>
            </a:prstGeom>
            <a:no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60" name="Oval 62"/>
            <p:cNvSpPr>
              <a:spLocks noChangeArrowheads="1"/>
            </p:cNvSpPr>
            <p:nvPr/>
          </p:nvSpPr>
          <p:spPr bwMode="auto">
            <a:xfrm>
              <a:off x="2909" y="3257"/>
              <a:ext cx="431" cy="218"/>
            </a:xfrm>
            <a:prstGeom prst="ellipse">
              <a:avLst/>
            </a:prstGeom>
            <a:no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61" name="Line 63"/>
            <p:cNvSpPr>
              <a:spLocks noChangeShapeType="1"/>
            </p:cNvSpPr>
            <p:nvPr/>
          </p:nvSpPr>
          <p:spPr bwMode="auto">
            <a:xfrm flipH="1">
              <a:off x="2086" y="2057"/>
              <a:ext cx="294" cy="58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62" name="Line 64"/>
            <p:cNvSpPr>
              <a:spLocks noChangeShapeType="1"/>
            </p:cNvSpPr>
            <p:nvPr/>
          </p:nvSpPr>
          <p:spPr bwMode="auto">
            <a:xfrm>
              <a:off x="3243" y="2011"/>
              <a:ext cx="248" cy="59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63" name="Line 65"/>
            <p:cNvSpPr>
              <a:spLocks noChangeShapeType="1"/>
            </p:cNvSpPr>
            <p:nvPr/>
          </p:nvSpPr>
          <p:spPr bwMode="auto">
            <a:xfrm flipH="1">
              <a:off x="1290"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64" name="Line 66"/>
            <p:cNvSpPr>
              <a:spLocks noChangeShapeType="1"/>
            </p:cNvSpPr>
            <p:nvPr/>
          </p:nvSpPr>
          <p:spPr bwMode="auto">
            <a:xfrm>
              <a:off x="2197"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65" name="Line 67"/>
            <p:cNvSpPr>
              <a:spLocks noChangeShapeType="1"/>
            </p:cNvSpPr>
            <p:nvPr/>
          </p:nvSpPr>
          <p:spPr bwMode="auto">
            <a:xfrm flipH="1">
              <a:off x="3145"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66" name="Line 68"/>
            <p:cNvSpPr>
              <a:spLocks noChangeShapeType="1"/>
            </p:cNvSpPr>
            <p:nvPr/>
          </p:nvSpPr>
          <p:spPr bwMode="auto">
            <a:xfrm>
              <a:off x="4052"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67" name="Oval 69"/>
            <p:cNvSpPr>
              <a:spLocks noChangeArrowheads="1"/>
            </p:cNvSpPr>
            <p:nvPr/>
          </p:nvSpPr>
          <p:spPr bwMode="auto">
            <a:xfrm>
              <a:off x="1040"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68" name="Oval 70"/>
            <p:cNvSpPr>
              <a:spLocks noChangeArrowheads="1"/>
            </p:cNvSpPr>
            <p:nvPr/>
          </p:nvSpPr>
          <p:spPr bwMode="auto">
            <a:xfrm>
              <a:off x="2199" y="3236"/>
              <a:ext cx="431" cy="218"/>
            </a:xfrm>
            <a:prstGeom prst="ellipse">
              <a:avLst/>
            </a:prstGeom>
            <a:no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grpSp>
      <p:grpSp>
        <p:nvGrpSpPr>
          <p:cNvPr id="69" name="Group 99"/>
          <p:cNvGrpSpPr>
            <a:grpSpLocks/>
          </p:cNvGrpSpPr>
          <p:nvPr/>
        </p:nvGrpSpPr>
        <p:grpSpPr bwMode="auto">
          <a:xfrm>
            <a:off x="1619250" y="2214554"/>
            <a:ext cx="5491163" cy="2870200"/>
            <a:chOff x="1040" y="1667"/>
            <a:chExt cx="3459" cy="1808"/>
          </a:xfrm>
        </p:grpSpPr>
        <p:sp>
          <p:nvSpPr>
            <p:cNvPr id="70" name="Oval 100"/>
            <p:cNvSpPr>
              <a:spLocks noChangeArrowheads="1"/>
            </p:cNvSpPr>
            <p:nvPr/>
          </p:nvSpPr>
          <p:spPr bwMode="auto">
            <a:xfrm>
              <a:off x="3125" y="2471"/>
              <a:ext cx="1154" cy="312"/>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71" name="Oval 101"/>
            <p:cNvSpPr>
              <a:spLocks noChangeArrowheads="1"/>
            </p:cNvSpPr>
            <p:nvPr/>
          </p:nvSpPr>
          <p:spPr bwMode="auto">
            <a:xfrm>
              <a:off x="1270" y="2483"/>
              <a:ext cx="1154" cy="312"/>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72" name="Oval 102"/>
            <p:cNvSpPr>
              <a:spLocks noChangeArrowheads="1"/>
            </p:cNvSpPr>
            <p:nvPr/>
          </p:nvSpPr>
          <p:spPr bwMode="auto">
            <a:xfrm>
              <a:off x="2086" y="1667"/>
              <a:ext cx="1405" cy="344"/>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73" name="Oval 103"/>
            <p:cNvSpPr>
              <a:spLocks noChangeArrowheads="1"/>
            </p:cNvSpPr>
            <p:nvPr/>
          </p:nvSpPr>
          <p:spPr bwMode="auto">
            <a:xfrm>
              <a:off x="4068" y="3253"/>
              <a:ext cx="431" cy="218"/>
            </a:xfrm>
            <a:prstGeom prst="ellipse">
              <a:avLst/>
            </a:prstGeom>
            <a:no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74" name="Oval 104"/>
            <p:cNvSpPr>
              <a:spLocks noChangeArrowheads="1"/>
            </p:cNvSpPr>
            <p:nvPr/>
          </p:nvSpPr>
          <p:spPr bwMode="auto">
            <a:xfrm>
              <a:off x="2909" y="3257"/>
              <a:ext cx="431" cy="218"/>
            </a:xfrm>
            <a:prstGeom prst="ellipse">
              <a:avLst/>
            </a:prstGeom>
            <a:no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75" name="Line 105"/>
            <p:cNvSpPr>
              <a:spLocks noChangeShapeType="1"/>
            </p:cNvSpPr>
            <p:nvPr/>
          </p:nvSpPr>
          <p:spPr bwMode="auto">
            <a:xfrm flipH="1">
              <a:off x="2086" y="2057"/>
              <a:ext cx="294" cy="58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76" name="Line 106"/>
            <p:cNvSpPr>
              <a:spLocks noChangeShapeType="1"/>
            </p:cNvSpPr>
            <p:nvPr/>
          </p:nvSpPr>
          <p:spPr bwMode="auto">
            <a:xfrm>
              <a:off x="3243" y="2011"/>
              <a:ext cx="248" cy="59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77" name="Line 107"/>
            <p:cNvSpPr>
              <a:spLocks noChangeShapeType="1"/>
            </p:cNvSpPr>
            <p:nvPr/>
          </p:nvSpPr>
          <p:spPr bwMode="auto">
            <a:xfrm flipH="1">
              <a:off x="1290"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78" name="Line 108"/>
            <p:cNvSpPr>
              <a:spLocks noChangeShapeType="1"/>
            </p:cNvSpPr>
            <p:nvPr/>
          </p:nvSpPr>
          <p:spPr bwMode="auto">
            <a:xfrm>
              <a:off x="2197"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79" name="Line 109"/>
            <p:cNvSpPr>
              <a:spLocks noChangeShapeType="1"/>
            </p:cNvSpPr>
            <p:nvPr/>
          </p:nvSpPr>
          <p:spPr bwMode="auto">
            <a:xfrm flipH="1">
              <a:off x="3145"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0" name="Line 110"/>
            <p:cNvSpPr>
              <a:spLocks noChangeShapeType="1"/>
            </p:cNvSpPr>
            <p:nvPr/>
          </p:nvSpPr>
          <p:spPr bwMode="auto">
            <a:xfrm>
              <a:off x="4052"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1" name="Oval 111"/>
            <p:cNvSpPr>
              <a:spLocks noChangeArrowheads="1"/>
            </p:cNvSpPr>
            <p:nvPr/>
          </p:nvSpPr>
          <p:spPr bwMode="auto">
            <a:xfrm>
              <a:off x="1040"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2" name="Oval 112"/>
            <p:cNvSpPr>
              <a:spLocks noChangeArrowheads="1"/>
            </p:cNvSpPr>
            <p:nvPr/>
          </p:nvSpPr>
          <p:spPr bwMode="auto">
            <a:xfrm>
              <a:off x="2199" y="3236"/>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grpSp>
      <p:grpSp>
        <p:nvGrpSpPr>
          <p:cNvPr id="83" name="Group 128"/>
          <p:cNvGrpSpPr>
            <a:grpSpLocks/>
          </p:cNvGrpSpPr>
          <p:nvPr/>
        </p:nvGrpSpPr>
        <p:grpSpPr bwMode="auto">
          <a:xfrm>
            <a:off x="1619250" y="2214554"/>
            <a:ext cx="5491163" cy="2870200"/>
            <a:chOff x="1040" y="1667"/>
            <a:chExt cx="3459" cy="1808"/>
          </a:xfrm>
        </p:grpSpPr>
        <p:sp>
          <p:nvSpPr>
            <p:cNvPr id="84" name="Oval 129"/>
            <p:cNvSpPr>
              <a:spLocks noChangeArrowheads="1"/>
            </p:cNvSpPr>
            <p:nvPr/>
          </p:nvSpPr>
          <p:spPr bwMode="auto">
            <a:xfrm>
              <a:off x="3125" y="2471"/>
              <a:ext cx="1154" cy="312"/>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5" name="Oval 130"/>
            <p:cNvSpPr>
              <a:spLocks noChangeArrowheads="1"/>
            </p:cNvSpPr>
            <p:nvPr/>
          </p:nvSpPr>
          <p:spPr bwMode="auto">
            <a:xfrm>
              <a:off x="1270" y="2483"/>
              <a:ext cx="1154" cy="312"/>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6" name="Oval 131"/>
            <p:cNvSpPr>
              <a:spLocks noChangeArrowheads="1"/>
            </p:cNvSpPr>
            <p:nvPr/>
          </p:nvSpPr>
          <p:spPr bwMode="auto">
            <a:xfrm>
              <a:off x="2086" y="1667"/>
              <a:ext cx="1405" cy="344"/>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7" name="Oval 132"/>
            <p:cNvSpPr>
              <a:spLocks noChangeArrowheads="1"/>
            </p:cNvSpPr>
            <p:nvPr/>
          </p:nvSpPr>
          <p:spPr bwMode="auto">
            <a:xfrm>
              <a:off x="4068" y="3253"/>
              <a:ext cx="431" cy="218"/>
            </a:xfrm>
            <a:prstGeom prst="ellipse">
              <a:avLst/>
            </a:prstGeom>
            <a:no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8" name="Oval 133"/>
            <p:cNvSpPr>
              <a:spLocks noChangeArrowheads="1"/>
            </p:cNvSpPr>
            <p:nvPr/>
          </p:nvSpPr>
          <p:spPr bwMode="auto">
            <a:xfrm>
              <a:off x="2909"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89" name="Line 134"/>
            <p:cNvSpPr>
              <a:spLocks noChangeShapeType="1"/>
            </p:cNvSpPr>
            <p:nvPr/>
          </p:nvSpPr>
          <p:spPr bwMode="auto">
            <a:xfrm flipH="1">
              <a:off x="2086" y="2057"/>
              <a:ext cx="294" cy="58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90" name="Line 135"/>
            <p:cNvSpPr>
              <a:spLocks noChangeShapeType="1"/>
            </p:cNvSpPr>
            <p:nvPr/>
          </p:nvSpPr>
          <p:spPr bwMode="auto">
            <a:xfrm>
              <a:off x="3243" y="2011"/>
              <a:ext cx="248" cy="59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91" name="Line 136"/>
            <p:cNvSpPr>
              <a:spLocks noChangeShapeType="1"/>
            </p:cNvSpPr>
            <p:nvPr/>
          </p:nvSpPr>
          <p:spPr bwMode="auto">
            <a:xfrm flipH="1">
              <a:off x="1290"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92" name="Line 137"/>
            <p:cNvSpPr>
              <a:spLocks noChangeShapeType="1"/>
            </p:cNvSpPr>
            <p:nvPr/>
          </p:nvSpPr>
          <p:spPr bwMode="auto">
            <a:xfrm>
              <a:off x="2197"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93" name="Line 138"/>
            <p:cNvSpPr>
              <a:spLocks noChangeShapeType="1"/>
            </p:cNvSpPr>
            <p:nvPr/>
          </p:nvSpPr>
          <p:spPr bwMode="auto">
            <a:xfrm flipH="1">
              <a:off x="3145"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94" name="Line 139"/>
            <p:cNvSpPr>
              <a:spLocks noChangeShapeType="1"/>
            </p:cNvSpPr>
            <p:nvPr/>
          </p:nvSpPr>
          <p:spPr bwMode="auto">
            <a:xfrm>
              <a:off x="4052"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95" name="Oval 140"/>
            <p:cNvSpPr>
              <a:spLocks noChangeArrowheads="1"/>
            </p:cNvSpPr>
            <p:nvPr/>
          </p:nvSpPr>
          <p:spPr bwMode="auto">
            <a:xfrm>
              <a:off x="1040"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96" name="Oval 141"/>
            <p:cNvSpPr>
              <a:spLocks noChangeArrowheads="1"/>
            </p:cNvSpPr>
            <p:nvPr/>
          </p:nvSpPr>
          <p:spPr bwMode="auto">
            <a:xfrm>
              <a:off x="2199" y="3236"/>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grpSp>
      <p:grpSp>
        <p:nvGrpSpPr>
          <p:cNvPr id="97" name="Group 142"/>
          <p:cNvGrpSpPr>
            <a:grpSpLocks/>
          </p:cNvGrpSpPr>
          <p:nvPr/>
        </p:nvGrpSpPr>
        <p:grpSpPr bwMode="auto">
          <a:xfrm>
            <a:off x="1619250" y="2214554"/>
            <a:ext cx="5491163" cy="2870200"/>
            <a:chOff x="1040" y="1667"/>
            <a:chExt cx="3459" cy="1808"/>
          </a:xfrm>
        </p:grpSpPr>
        <p:sp>
          <p:nvSpPr>
            <p:cNvPr id="98" name="Oval 143"/>
            <p:cNvSpPr>
              <a:spLocks noChangeArrowheads="1"/>
            </p:cNvSpPr>
            <p:nvPr/>
          </p:nvSpPr>
          <p:spPr bwMode="auto">
            <a:xfrm>
              <a:off x="3125" y="2471"/>
              <a:ext cx="1154" cy="312"/>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99" name="Oval 144"/>
            <p:cNvSpPr>
              <a:spLocks noChangeArrowheads="1"/>
            </p:cNvSpPr>
            <p:nvPr/>
          </p:nvSpPr>
          <p:spPr bwMode="auto">
            <a:xfrm>
              <a:off x="1270" y="2483"/>
              <a:ext cx="1154" cy="312"/>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00" name="Oval 145"/>
            <p:cNvSpPr>
              <a:spLocks noChangeArrowheads="1"/>
            </p:cNvSpPr>
            <p:nvPr/>
          </p:nvSpPr>
          <p:spPr bwMode="auto">
            <a:xfrm>
              <a:off x="2086" y="1667"/>
              <a:ext cx="1405" cy="344"/>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01" name="Oval 146"/>
            <p:cNvSpPr>
              <a:spLocks noChangeArrowheads="1"/>
            </p:cNvSpPr>
            <p:nvPr/>
          </p:nvSpPr>
          <p:spPr bwMode="auto">
            <a:xfrm>
              <a:off x="4068" y="3253"/>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02" name="Oval 147"/>
            <p:cNvSpPr>
              <a:spLocks noChangeArrowheads="1"/>
            </p:cNvSpPr>
            <p:nvPr/>
          </p:nvSpPr>
          <p:spPr bwMode="auto">
            <a:xfrm>
              <a:off x="2909"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03" name="Line 148"/>
            <p:cNvSpPr>
              <a:spLocks noChangeShapeType="1"/>
            </p:cNvSpPr>
            <p:nvPr/>
          </p:nvSpPr>
          <p:spPr bwMode="auto">
            <a:xfrm flipH="1">
              <a:off x="2086" y="2057"/>
              <a:ext cx="294" cy="58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04" name="Line 149"/>
            <p:cNvSpPr>
              <a:spLocks noChangeShapeType="1"/>
            </p:cNvSpPr>
            <p:nvPr/>
          </p:nvSpPr>
          <p:spPr bwMode="auto">
            <a:xfrm>
              <a:off x="3243" y="2011"/>
              <a:ext cx="248" cy="59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05" name="Line 150"/>
            <p:cNvSpPr>
              <a:spLocks noChangeShapeType="1"/>
            </p:cNvSpPr>
            <p:nvPr/>
          </p:nvSpPr>
          <p:spPr bwMode="auto">
            <a:xfrm flipH="1">
              <a:off x="1290"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06" name="Line 151"/>
            <p:cNvSpPr>
              <a:spLocks noChangeShapeType="1"/>
            </p:cNvSpPr>
            <p:nvPr/>
          </p:nvSpPr>
          <p:spPr bwMode="auto">
            <a:xfrm>
              <a:off x="2197"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07" name="Line 152"/>
            <p:cNvSpPr>
              <a:spLocks noChangeShapeType="1"/>
            </p:cNvSpPr>
            <p:nvPr/>
          </p:nvSpPr>
          <p:spPr bwMode="auto">
            <a:xfrm flipH="1">
              <a:off x="3145"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08" name="Line 153"/>
            <p:cNvSpPr>
              <a:spLocks noChangeShapeType="1"/>
            </p:cNvSpPr>
            <p:nvPr/>
          </p:nvSpPr>
          <p:spPr bwMode="auto">
            <a:xfrm>
              <a:off x="4052"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09" name="Oval 154"/>
            <p:cNvSpPr>
              <a:spLocks noChangeArrowheads="1"/>
            </p:cNvSpPr>
            <p:nvPr/>
          </p:nvSpPr>
          <p:spPr bwMode="auto">
            <a:xfrm>
              <a:off x="1040"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10" name="Oval 155"/>
            <p:cNvSpPr>
              <a:spLocks noChangeArrowheads="1"/>
            </p:cNvSpPr>
            <p:nvPr/>
          </p:nvSpPr>
          <p:spPr bwMode="auto">
            <a:xfrm>
              <a:off x="2199" y="3236"/>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grpSp>
      <p:grpSp>
        <p:nvGrpSpPr>
          <p:cNvPr id="111" name="Group 156"/>
          <p:cNvGrpSpPr>
            <a:grpSpLocks/>
          </p:cNvGrpSpPr>
          <p:nvPr/>
        </p:nvGrpSpPr>
        <p:grpSpPr bwMode="auto">
          <a:xfrm>
            <a:off x="1619250" y="2214554"/>
            <a:ext cx="5491163" cy="2870200"/>
            <a:chOff x="1040" y="1667"/>
            <a:chExt cx="3459" cy="1808"/>
          </a:xfrm>
        </p:grpSpPr>
        <p:sp>
          <p:nvSpPr>
            <p:cNvPr id="112" name="Oval 157"/>
            <p:cNvSpPr>
              <a:spLocks noChangeArrowheads="1"/>
            </p:cNvSpPr>
            <p:nvPr/>
          </p:nvSpPr>
          <p:spPr bwMode="auto">
            <a:xfrm>
              <a:off x="3125" y="2471"/>
              <a:ext cx="1154" cy="312"/>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13" name="Oval 158"/>
            <p:cNvSpPr>
              <a:spLocks noChangeArrowheads="1"/>
            </p:cNvSpPr>
            <p:nvPr/>
          </p:nvSpPr>
          <p:spPr bwMode="auto">
            <a:xfrm>
              <a:off x="1270" y="2483"/>
              <a:ext cx="1154" cy="312"/>
            </a:xfrm>
            <a:prstGeom prst="ellipse">
              <a:avLst/>
            </a:prstGeom>
            <a:solidFill>
              <a:schemeClr val="folHlink"/>
            </a:solid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14" name="Oval 159"/>
            <p:cNvSpPr>
              <a:spLocks noChangeArrowheads="1"/>
            </p:cNvSpPr>
            <p:nvPr/>
          </p:nvSpPr>
          <p:spPr bwMode="auto">
            <a:xfrm>
              <a:off x="2086" y="1667"/>
              <a:ext cx="1405" cy="344"/>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15" name="Oval 160"/>
            <p:cNvSpPr>
              <a:spLocks noChangeArrowheads="1"/>
            </p:cNvSpPr>
            <p:nvPr/>
          </p:nvSpPr>
          <p:spPr bwMode="auto">
            <a:xfrm>
              <a:off x="4068" y="3253"/>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16" name="Oval 161"/>
            <p:cNvSpPr>
              <a:spLocks noChangeArrowheads="1"/>
            </p:cNvSpPr>
            <p:nvPr/>
          </p:nvSpPr>
          <p:spPr bwMode="auto">
            <a:xfrm>
              <a:off x="2909"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17" name="Line 162"/>
            <p:cNvSpPr>
              <a:spLocks noChangeShapeType="1"/>
            </p:cNvSpPr>
            <p:nvPr/>
          </p:nvSpPr>
          <p:spPr bwMode="auto">
            <a:xfrm flipH="1">
              <a:off x="2086" y="2057"/>
              <a:ext cx="294" cy="58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18" name="Line 163"/>
            <p:cNvSpPr>
              <a:spLocks noChangeShapeType="1"/>
            </p:cNvSpPr>
            <p:nvPr/>
          </p:nvSpPr>
          <p:spPr bwMode="auto">
            <a:xfrm>
              <a:off x="3243" y="2011"/>
              <a:ext cx="248" cy="59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19" name="Line 164"/>
            <p:cNvSpPr>
              <a:spLocks noChangeShapeType="1"/>
            </p:cNvSpPr>
            <p:nvPr/>
          </p:nvSpPr>
          <p:spPr bwMode="auto">
            <a:xfrm flipH="1">
              <a:off x="1290"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20" name="Line 165"/>
            <p:cNvSpPr>
              <a:spLocks noChangeShapeType="1"/>
            </p:cNvSpPr>
            <p:nvPr/>
          </p:nvSpPr>
          <p:spPr bwMode="auto">
            <a:xfrm>
              <a:off x="2197"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21" name="Line 166"/>
            <p:cNvSpPr>
              <a:spLocks noChangeShapeType="1"/>
            </p:cNvSpPr>
            <p:nvPr/>
          </p:nvSpPr>
          <p:spPr bwMode="auto">
            <a:xfrm flipH="1">
              <a:off x="3145"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22" name="Line 167"/>
            <p:cNvSpPr>
              <a:spLocks noChangeShapeType="1"/>
            </p:cNvSpPr>
            <p:nvPr/>
          </p:nvSpPr>
          <p:spPr bwMode="auto">
            <a:xfrm>
              <a:off x="4052"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23" name="Oval 168"/>
            <p:cNvSpPr>
              <a:spLocks noChangeArrowheads="1"/>
            </p:cNvSpPr>
            <p:nvPr/>
          </p:nvSpPr>
          <p:spPr bwMode="auto">
            <a:xfrm>
              <a:off x="1040"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24" name="Oval 169"/>
            <p:cNvSpPr>
              <a:spLocks noChangeArrowheads="1"/>
            </p:cNvSpPr>
            <p:nvPr/>
          </p:nvSpPr>
          <p:spPr bwMode="auto">
            <a:xfrm>
              <a:off x="2199" y="3236"/>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grpSp>
      <p:grpSp>
        <p:nvGrpSpPr>
          <p:cNvPr id="125" name="Group 170"/>
          <p:cNvGrpSpPr>
            <a:grpSpLocks/>
          </p:cNvGrpSpPr>
          <p:nvPr/>
        </p:nvGrpSpPr>
        <p:grpSpPr bwMode="auto">
          <a:xfrm>
            <a:off x="1619250" y="2214554"/>
            <a:ext cx="5491163" cy="2870200"/>
            <a:chOff x="1040" y="1667"/>
            <a:chExt cx="3459" cy="1808"/>
          </a:xfrm>
        </p:grpSpPr>
        <p:sp>
          <p:nvSpPr>
            <p:cNvPr id="126" name="Oval 171"/>
            <p:cNvSpPr>
              <a:spLocks noChangeArrowheads="1"/>
            </p:cNvSpPr>
            <p:nvPr/>
          </p:nvSpPr>
          <p:spPr bwMode="auto">
            <a:xfrm>
              <a:off x="3125" y="2471"/>
              <a:ext cx="1154" cy="312"/>
            </a:xfrm>
            <a:prstGeom prst="ellipse">
              <a:avLst/>
            </a:prstGeom>
            <a:solidFill>
              <a:schemeClr val="folHlink"/>
            </a:solid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27" name="Oval 172"/>
            <p:cNvSpPr>
              <a:spLocks noChangeArrowheads="1"/>
            </p:cNvSpPr>
            <p:nvPr/>
          </p:nvSpPr>
          <p:spPr bwMode="auto">
            <a:xfrm>
              <a:off x="1270" y="2483"/>
              <a:ext cx="1154" cy="312"/>
            </a:xfrm>
            <a:prstGeom prst="ellipse">
              <a:avLst/>
            </a:prstGeom>
            <a:solidFill>
              <a:schemeClr val="folHlink"/>
            </a:solid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28" name="Oval 173"/>
            <p:cNvSpPr>
              <a:spLocks noChangeArrowheads="1"/>
            </p:cNvSpPr>
            <p:nvPr/>
          </p:nvSpPr>
          <p:spPr bwMode="auto">
            <a:xfrm>
              <a:off x="2086" y="1667"/>
              <a:ext cx="1405" cy="344"/>
            </a:xfrm>
            <a:prstGeom prst="ellipse">
              <a:avLst/>
            </a:prstGeom>
            <a:no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29" name="Oval 174"/>
            <p:cNvSpPr>
              <a:spLocks noChangeArrowheads="1"/>
            </p:cNvSpPr>
            <p:nvPr/>
          </p:nvSpPr>
          <p:spPr bwMode="auto">
            <a:xfrm>
              <a:off x="4068" y="3253"/>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30" name="Oval 175"/>
            <p:cNvSpPr>
              <a:spLocks noChangeArrowheads="1"/>
            </p:cNvSpPr>
            <p:nvPr/>
          </p:nvSpPr>
          <p:spPr bwMode="auto">
            <a:xfrm>
              <a:off x="2909"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31" name="Line 176"/>
            <p:cNvSpPr>
              <a:spLocks noChangeShapeType="1"/>
            </p:cNvSpPr>
            <p:nvPr/>
          </p:nvSpPr>
          <p:spPr bwMode="auto">
            <a:xfrm flipH="1">
              <a:off x="2086" y="2057"/>
              <a:ext cx="294" cy="58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32" name="Line 177"/>
            <p:cNvSpPr>
              <a:spLocks noChangeShapeType="1"/>
            </p:cNvSpPr>
            <p:nvPr/>
          </p:nvSpPr>
          <p:spPr bwMode="auto">
            <a:xfrm>
              <a:off x="3243" y="2011"/>
              <a:ext cx="248" cy="59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33" name="Line 178"/>
            <p:cNvSpPr>
              <a:spLocks noChangeShapeType="1"/>
            </p:cNvSpPr>
            <p:nvPr/>
          </p:nvSpPr>
          <p:spPr bwMode="auto">
            <a:xfrm flipH="1">
              <a:off x="1290"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34" name="Line 179"/>
            <p:cNvSpPr>
              <a:spLocks noChangeShapeType="1"/>
            </p:cNvSpPr>
            <p:nvPr/>
          </p:nvSpPr>
          <p:spPr bwMode="auto">
            <a:xfrm>
              <a:off x="2197"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35" name="Line 180"/>
            <p:cNvSpPr>
              <a:spLocks noChangeShapeType="1"/>
            </p:cNvSpPr>
            <p:nvPr/>
          </p:nvSpPr>
          <p:spPr bwMode="auto">
            <a:xfrm flipH="1">
              <a:off x="3145"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36" name="Line 181"/>
            <p:cNvSpPr>
              <a:spLocks noChangeShapeType="1"/>
            </p:cNvSpPr>
            <p:nvPr/>
          </p:nvSpPr>
          <p:spPr bwMode="auto">
            <a:xfrm>
              <a:off x="4052"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37" name="Oval 182"/>
            <p:cNvSpPr>
              <a:spLocks noChangeArrowheads="1"/>
            </p:cNvSpPr>
            <p:nvPr/>
          </p:nvSpPr>
          <p:spPr bwMode="auto">
            <a:xfrm>
              <a:off x="1040"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38" name="Oval 183"/>
            <p:cNvSpPr>
              <a:spLocks noChangeArrowheads="1"/>
            </p:cNvSpPr>
            <p:nvPr/>
          </p:nvSpPr>
          <p:spPr bwMode="auto">
            <a:xfrm>
              <a:off x="2199" y="3236"/>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grpSp>
      <p:grpSp>
        <p:nvGrpSpPr>
          <p:cNvPr id="139" name="Group 184"/>
          <p:cNvGrpSpPr>
            <a:grpSpLocks/>
          </p:cNvGrpSpPr>
          <p:nvPr/>
        </p:nvGrpSpPr>
        <p:grpSpPr bwMode="auto">
          <a:xfrm>
            <a:off x="1619250" y="2214554"/>
            <a:ext cx="5491163" cy="2870200"/>
            <a:chOff x="1040" y="1667"/>
            <a:chExt cx="3459" cy="1808"/>
          </a:xfrm>
        </p:grpSpPr>
        <p:sp>
          <p:nvSpPr>
            <p:cNvPr id="140" name="Oval 185"/>
            <p:cNvSpPr>
              <a:spLocks noChangeArrowheads="1"/>
            </p:cNvSpPr>
            <p:nvPr/>
          </p:nvSpPr>
          <p:spPr bwMode="auto">
            <a:xfrm>
              <a:off x="3125" y="2471"/>
              <a:ext cx="1154" cy="312"/>
            </a:xfrm>
            <a:prstGeom prst="ellipse">
              <a:avLst/>
            </a:prstGeom>
            <a:solidFill>
              <a:schemeClr val="folHlink"/>
            </a:solid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41" name="Oval 186"/>
            <p:cNvSpPr>
              <a:spLocks noChangeArrowheads="1"/>
            </p:cNvSpPr>
            <p:nvPr/>
          </p:nvSpPr>
          <p:spPr bwMode="auto">
            <a:xfrm>
              <a:off x="1270" y="2483"/>
              <a:ext cx="1154" cy="312"/>
            </a:xfrm>
            <a:prstGeom prst="ellipse">
              <a:avLst/>
            </a:prstGeom>
            <a:solidFill>
              <a:schemeClr val="folHlink"/>
            </a:solid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42" name="Oval 187"/>
            <p:cNvSpPr>
              <a:spLocks noChangeArrowheads="1"/>
            </p:cNvSpPr>
            <p:nvPr/>
          </p:nvSpPr>
          <p:spPr bwMode="auto">
            <a:xfrm>
              <a:off x="2086" y="1667"/>
              <a:ext cx="1405" cy="344"/>
            </a:xfrm>
            <a:prstGeom prst="ellipse">
              <a:avLst/>
            </a:prstGeom>
            <a:solidFill>
              <a:schemeClr val="folHlink"/>
            </a:solidFill>
            <a:ln w="28575" algn="ctr">
              <a:solidFill>
                <a:schemeClr val="tx1"/>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43" name="Oval 188"/>
            <p:cNvSpPr>
              <a:spLocks noChangeArrowheads="1"/>
            </p:cNvSpPr>
            <p:nvPr/>
          </p:nvSpPr>
          <p:spPr bwMode="auto">
            <a:xfrm>
              <a:off x="4068" y="3253"/>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44" name="Oval 189"/>
            <p:cNvSpPr>
              <a:spLocks noChangeArrowheads="1"/>
            </p:cNvSpPr>
            <p:nvPr/>
          </p:nvSpPr>
          <p:spPr bwMode="auto">
            <a:xfrm>
              <a:off x="2909"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45" name="Line 190"/>
            <p:cNvSpPr>
              <a:spLocks noChangeShapeType="1"/>
            </p:cNvSpPr>
            <p:nvPr/>
          </p:nvSpPr>
          <p:spPr bwMode="auto">
            <a:xfrm flipH="1">
              <a:off x="2086" y="2057"/>
              <a:ext cx="294" cy="58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46" name="Line 191"/>
            <p:cNvSpPr>
              <a:spLocks noChangeShapeType="1"/>
            </p:cNvSpPr>
            <p:nvPr/>
          </p:nvSpPr>
          <p:spPr bwMode="auto">
            <a:xfrm>
              <a:off x="3243" y="2011"/>
              <a:ext cx="248" cy="599"/>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47" name="Line 192"/>
            <p:cNvSpPr>
              <a:spLocks noChangeShapeType="1"/>
            </p:cNvSpPr>
            <p:nvPr/>
          </p:nvSpPr>
          <p:spPr bwMode="auto">
            <a:xfrm flipH="1">
              <a:off x="1290"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48" name="Line 193"/>
            <p:cNvSpPr>
              <a:spLocks noChangeShapeType="1"/>
            </p:cNvSpPr>
            <p:nvPr/>
          </p:nvSpPr>
          <p:spPr bwMode="auto">
            <a:xfrm>
              <a:off x="2197" y="2828"/>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49" name="Line 194"/>
            <p:cNvSpPr>
              <a:spLocks noChangeShapeType="1"/>
            </p:cNvSpPr>
            <p:nvPr/>
          </p:nvSpPr>
          <p:spPr bwMode="auto">
            <a:xfrm flipH="1">
              <a:off x="3145"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50" name="Line 195"/>
            <p:cNvSpPr>
              <a:spLocks noChangeShapeType="1"/>
            </p:cNvSpPr>
            <p:nvPr/>
          </p:nvSpPr>
          <p:spPr bwMode="auto">
            <a:xfrm>
              <a:off x="4052" y="2819"/>
              <a:ext cx="227" cy="408"/>
            </a:xfrm>
            <a:prstGeom prst="line">
              <a:avLst/>
            </a:prstGeom>
            <a:noFill/>
            <a:ln w="38100">
              <a:solidFill>
                <a:schemeClr val="tx1"/>
              </a:solidFill>
              <a:round/>
              <a:headEnd/>
              <a:tailEnd type="triangle" w="med" len="med"/>
            </a:ln>
            <a:effec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51" name="Oval 196"/>
            <p:cNvSpPr>
              <a:spLocks noChangeArrowheads="1"/>
            </p:cNvSpPr>
            <p:nvPr/>
          </p:nvSpPr>
          <p:spPr bwMode="auto">
            <a:xfrm>
              <a:off x="1040" y="3257"/>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152" name="Oval 197"/>
            <p:cNvSpPr>
              <a:spLocks noChangeArrowheads="1"/>
            </p:cNvSpPr>
            <p:nvPr/>
          </p:nvSpPr>
          <p:spPr bwMode="auto">
            <a:xfrm>
              <a:off x="2199" y="3236"/>
              <a:ext cx="431" cy="218"/>
            </a:xfrm>
            <a:prstGeom prst="ellipse">
              <a:avLst/>
            </a:prstGeom>
            <a:solidFill>
              <a:schemeClr val="folHlink"/>
            </a:solidFill>
            <a:ln w="28575" algn="ctr">
              <a:solidFill>
                <a:schemeClr val="tx1"/>
              </a:solidFill>
              <a:round/>
              <a:headEnd/>
              <a:tailEnd/>
            </a:ln>
            <a:effectLst/>
          </p:spPr>
          <p:txBody>
            <a:bodyPr wrap="none"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grpSp>
      <p:sp>
        <p:nvSpPr>
          <p:cNvPr id="4" name="Title 3">
            <a:extLst>
              <a:ext uri="{FF2B5EF4-FFF2-40B4-BE49-F238E27FC236}">
                <a16:creationId xmlns:a16="http://schemas.microsoft.com/office/drawing/2014/main" id="{1326B125-91B0-884E-8B8E-F2F07376D637}"/>
              </a:ext>
            </a:extLst>
          </p:cNvPr>
          <p:cNvSpPr>
            <a:spLocks noGrp="1"/>
          </p:cNvSpPr>
          <p:nvPr>
            <p:ph type="title"/>
          </p:nvPr>
        </p:nvSpPr>
        <p:spPr/>
        <p:txBody>
          <a:bodyPr/>
          <a:lstStyle/>
          <a:p>
            <a:r>
              <a:rPr lang="en-US" dirty="0"/>
              <a:t>Visualization of Divide and Conquer</a:t>
            </a:r>
          </a:p>
        </p:txBody>
      </p:sp>
    </p:spTree>
    <p:extLst>
      <p:ext uri="{BB962C8B-B14F-4D97-AF65-F5344CB8AC3E}">
        <p14:creationId xmlns:p14="http://schemas.microsoft.com/office/powerpoint/2010/main" val="396495717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1"/>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5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wipe(down)">
                                      <p:cBhvr>
                                        <p:cTn id="13" dur="500"/>
                                        <p:tgtEl>
                                          <p:spTgt spid="35"/>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69"/>
                                        </p:tgtEl>
                                        <p:attrNameLst>
                                          <p:attrName>style.visibility</p:attrName>
                                        </p:attrNameLst>
                                      </p:cBhvr>
                                      <p:to>
                                        <p:strVal val="visible"/>
                                      </p:to>
                                    </p:set>
                                  </p:childTnLst>
                                </p:cTn>
                              </p:par>
                              <p:par>
                                <p:cTn id="18" presetID="1" presetClass="exit" presetSubtype="0" fill="hold" nodeType="withEffect">
                                  <p:stCondLst>
                                    <p:cond delay="0"/>
                                  </p:stCondLst>
                                  <p:childTnLst>
                                    <p:set>
                                      <p:cBhvr>
                                        <p:cTn id="19" dur="1" fill="hold">
                                          <p:stCondLst>
                                            <p:cond delay="0"/>
                                          </p:stCondLst>
                                        </p:cTn>
                                        <p:tgtEl>
                                          <p:spTgt spid="55"/>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wipe(down)">
                                      <p:cBhvr>
                                        <p:cTn id="24" dur="500"/>
                                        <p:tgtEl>
                                          <p:spTgt spid="36"/>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3"/>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69"/>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wipe(down)">
                                      <p:cBhvr>
                                        <p:cTn id="35" dur="500"/>
                                        <p:tgtEl>
                                          <p:spTgt spid="37"/>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97"/>
                                        </p:tgtEl>
                                        <p:attrNameLst>
                                          <p:attrName>style.visibility</p:attrName>
                                        </p:attrNameLst>
                                      </p:cBhvr>
                                      <p:to>
                                        <p:strVal val="visible"/>
                                      </p:to>
                                    </p:set>
                                  </p:childTnLst>
                                </p:cTn>
                              </p:par>
                              <p:par>
                                <p:cTn id="40" presetID="1" presetClass="exit" presetSubtype="0" fill="hold" nodeType="withEffect">
                                  <p:stCondLst>
                                    <p:cond delay="0"/>
                                  </p:stCondLst>
                                  <p:childTnLst>
                                    <p:set>
                                      <p:cBhvr>
                                        <p:cTn id="41" dur="1" fill="hold">
                                          <p:stCondLst>
                                            <p:cond delay="0"/>
                                          </p:stCondLst>
                                        </p:cTn>
                                        <p:tgtEl>
                                          <p:spTgt spid="83"/>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grpId="0" nodeType="click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wipe(down)">
                                      <p:cBhvr>
                                        <p:cTn id="46" dur="500"/>
                                        <p:tgtEl>
                                          <p:spTgt spid="38"/>
                                        </p:tgtEl>
                                      </p:cBhvr>
                                    </p:animEffec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11"/>
                                        </p:tgtEl>
                                        <p:attrNameLst>
                                          <p:attrName>style.visibility</p:attrName>
                                        </p:attrNameLst>
                                      </p:cBhvr>
                                      <p:to>
                                        <p:strVal val="visible"/>
                                      </p:to>
                                    </p:set>
                                  </p:childTnLst>
                                </p:cTn>
                              </p:par>
                              <p:par>
                                <p:cTn id="51" presetID="1" presetClass="exit" presetSubtype="0" fill="hold" nodeType="withEffect">
                                  <p:stCondLst>
                                    <p:cond delay="0"/>
                                  </p:stCondLst>
                                  <p:childTnLst>
                                    <p:set>
                                      <p:cBhvr>
                                        <p:cTn id="52" dur="1" fill="hold">
                                          <p:stCondLst>
                                            <p:cond delay="0"/>
                                          </p:stCondLst>
                                        </p:cTn>
                                        <p:tgtEl>
                                          <p:spTgt spid="97"/>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wipe(down)">
                                      <p:cBhvr>
                                        <p:cTn id="57" dur="500"/>
                                        <p:tgtEl>
                                          <p:spTgt spid="39"/>
                                        </p:tgtEl>
                                      </p:cBhvr>
                                    </p:animEffec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125"/>
                                        </p:tgtEl>
                                        <p:attrNameLst>
                                          <p:attrName>style.visibility</p:attrName>
                                        </p:attrNameLst>
                                      </p:cBhvr>
                                      <p:to>
                                        <p:strVal val="visible"/>
                                      </p:to>
                                    </p:set>
                                  </p:childTnLst>
                                </p:cTn>
                              </p:par>
                              <p:par>
                                <p:cTn id="62" presetID="1" presetClass="exit" presetSubtype="0" fill="hold" nodeType="withEffect">
                                  <p:stCondLst>
                                    <p:cond delay="0"/>
                                  </p:stCondLst>
                                  <p:childTnLst>
                                    <p:set>
                                      <p:cBhvr>
                                        <p:cTn id="63" dur="1" fill="hold">
                                          <p:stCondLst>
                                            <p:cond delay="0"/>
                                          </p:stCondLst>
                                        </p:cTn>
                                        <p:tgtEl>
                                          <p:spTgt spid="111"/>
                                        </p:tgtEl>
                                        <p:attrNameLst>
                                          <p:attrName>style.visibility</p:attrName>
                                        </p:attrNameLst>
                                      </p:cBhvr>
                                      <p:to>
                                        <p:strVal val="hidden"/>
                                      </p:to>
                                    </p:set>
                                  </p:childTnLst>
                                </p:cTn>
                              </p:par>
                            </p:childTnLst>
                          </p:cTn>
                        </p:par>
                      </p:childTnLst>
                    </p:cTn>
                  </p:par>
                  <p:par>
                    <p:cTn id="64" fill="hold">
                      <p:stCondLst>
                        <p:cond delay="indefinite"/>
                      </p:stCondLst>
                      <p:childTnLst>
                        <p:par>
                          <p:cTn id="65" fill="hold">
                            <p:stCondLst>
                              <p:cond delay="0"/>
                            </p:stCondLst>
                            <p:childTnLst>
                              <p:par>
                                <p:cTn id="66" presetID="22" presetClass="entr" presetSubtype="4" fill="hold" grpId="0" nodeType="click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wipe(down)">
                                      <p:cBhvr>
                                        <p:cTn id="68" dur="500"/>
                                        <p:tgtEl>
                                          <p:spTgt spid="40"/>
                                        </p:tgtEl>
                                      </p:cBhvr>
                                    </p:animEffec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139"/>
                                        </p:tgtEl>
                                        <p:attrNameLst>
                                          <p:attrName>style.visibility</p:attrName>
                                        </p:attrNameLst>
                                      </p:cBhvr>
                                      <p:to>
                                        <p:strVal val="visible"/>
                                      </p:to>
                                    </p:set>
                                  </p:childTnLst>
                                </p:cTn>
                              </p:par>
                              <p:par>
                                <p:cTn id="73" presetID="1" presetClass="exit" presetSubtype="0" fill="hold" nodeType="withEffect">
                                  <p:stCondLst>
                                    <p:cond delay="0"/>
                                  </p:stCondLst>
                                  <p:childTnLst>
                                    <p:set>
                                      <p:cBhvr>
                                        <p:cTn id="74" dur="1" fill="hold">
                                          <p:stCondLst>
                                            <p:cond delay="0"/>
                                          </p:stCondLst>
                                        </p:cTn>
                                        <p:tgtEl>
                                          <p:spTgt spid="1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38" grpId="0" animBg="1"/>
      <p:bldP spid="39" grpId="0" animBg="1"/>
      <p:bldP spid="4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內容版面配置區 2"/>
          <p:cNvSpPr>
            <a:spLocks noGrp="1"/>
          </p:cNvSpPr>
          <p:nvPr>
            <p:ph idx="1"/>
          </p:nvPr>
        </p:nvSpPr>
        <p:spPr/>
        <p:txBody>
          <a:bodyPr>
            <a:normAutofit/>
          </a:bodyPr>
          <a:lstStyle/>
          <a:p>
            <a:r>
              <a:rPr lang="en-US" altLang="zh-TW" sz="2400" dirty="0"/>
              <a:t>Brute-force method</a:t>
            </a:r>
          </a:p>
          <a:p>
            <a:pPr lvl="1"/>
            <a:r>
              <a:rPr lang="en-US" altLang="zh-TW" sz="2000" dirty="0"/>
              <a:t>Write a two-level for-loop to compare all pair of points</a:t>
            </a:r>
          </a:p>
        </p:txBody>
      </p:sp>
      <p:sp>
        <p:nvSpPr>
          <p:cNvPr id="26" name="Line 13"/>
          <p:cNvSpPr>
            <a:spLocks noChangeShapeType="1"/>
          </p:cNvSpPr>
          <p:nvPr/>
        </p:nvSpPr>
        <p:spPr bwMode="auto">
          <a:xfrm>
            <a:off x="2178032" y="3030533"/>
            <a:ext cx="1588" cy="2782887"/>
          </a:xfrm>
          <a:prstGeom prst="line">
            <a:avLst/>
          </a:prstGeom>
          <a:noFill/>
          <a:ln w="19050" cap="rnd">
            <a:solidFill>
              <a:schemeClr val="tx1"/>
            </a:solidFill>
            <a:round/>
            <a:headEnd type="triangle" w="med" len="me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27" name="Line 14"/>
          <p:cNvSpPr>
            <a:spLocks noChangeShapeType="1"/>
          </p:cNvSpPr>
          <p:nvPr/>
        </p:nvSpPr>
        <p:spPr bwMode="auto">
          <a:xfrm>
            <a:off x="2000232" y="5659433"/>
            <a:ext cx="4633913" cy="0"/>
          </a:xfrm>
          <a:prstGeom prst="line">
            <a:avLst/>
          </a:prstGeom>
          <a:noFill/>
          <a:ln w="19050" cap="rnd">
            <a:solidFill>
              <a:schemeClr val="tx1"/>
            </a:solidFill>
            <a:round/>
            <a:headEnd/>
            <a:tailEnd type="triangle" w="med" len="me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28" name="Rectangle 15"/>
          <p:cNvSpPr>
            <a:spLocks noChangeArrowheads="1"/>
          </p:cNvSpPr>
          <p:nvPr/>
        </p:nvSpPr>
        <p:spPr bwMode="auto">
          <a:xfrm>
            <a:off x="6707170" y="5537195"/>
            <a:ext cx="134937" cy="244475"/>
          </a:xfrm>
          <a:prstGeom prst="rect">
            <a:avLst/>
          </a:prstGeom>
          <a:noFill/>
          <a:ln w="9525">
            <a:noFill/>
            <a:miter lim="800000"/>
            <a:headEnd/>
            <a:tailEnd/>
          </a:ln>
        </p:spPr>
        <p:txBody>
          <a:bodyPr wrap="non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1600" b="1" i="0" u="none" strike="noStrike" kern="1200" cap="none" spc="0" normalizeH="0" baseline="0" noProof="0">
                <a:ln>
                  <a:noFill/>
                </a:ln>
                <a:solidFill>
                  <a:prstClr val="black"/>
                </a:solidFill>
                <a:effectLst/>
                <a:uLnTx/>
                <a:uFillTx/>
                <a:latin typeface="Arial" charset="0"/>
                <a:ea typeface="新細明體" panose="02020500000000000000" pitchFamily="18" charset="-120"/>
                <a:cs typeface="+mn-cs"/>
              </a:rPr>
              <a:t>X</a:t>
            </a:r>
            <a:endParaRPr kumimoji="0" lang="en-US" altLang="zh-TW" sz="1600" b="1"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29" name="Rectangle 16"/>
          <p:cNvSpPr>
            <a:spLocks noChangeArrowheads="1"/>
          </p:cNvSpPr>
          <p:nvPr/>
        </p:nvSpPr>
        <p:spPr bwMode="auto">
          <a:xfrm>
            <a:off x="2108182" y="2786058"/>
            <a:ext cx="134938" cy="244475"/>
          </a:xfrm>
          <a:prstGeom prst="rect">
            <a:avLst/>
          </a:prstGeom>
          <a:noFill/>
          <a:ln w="9525">
            <a:noFill/>
            <a:miter lim="800000"/>
            <a:headEnd/>
            <a:tailEnd/>
          </a:ln>
        </p:spPr>
        <p:txBody>
          <a:bodyPr wrap="non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1600" b="1" i="0" u="none" strike="noStrike" kern="1200" cap="none" spc="0" normalizeH="0" baseline="0" noProof="0">
                <a:ln>
                  <a:noFill/>
                </a:ln>
                <a:solidFill>
                  <a:prstClr val="black"/>
                </a:solidFill>
                <a:effectLst/>
                <a:uLnTx/>
                <a:uFillTx/>
                <a:latin typeface="Arial" charset="0"/>
                <a:ea typeface="新細明體" panose="02020500000000000000" pitchFamily="18" charset="-120"/>
                <a:cs typeface="+mn-cs"/>
              </a:rPr>
              <a:t>Y</a:t>
            </a:r>
            <a:endParaRPr kumimoji="0" lang="en-US" altLang="zh-TW" sz="1600" b="1"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0" name="Oval 21"/>
          <p:cNvSpPr>
            <a:spLocks noChangeArrowheads="1"/>
          </p:cNvSpPr>
          <p:nvPr/>
        </p:nvSpPr>
        <p:spPr bwMode="auto">
          <a:xfrm>
            <a:off x="3295632" y="5370508"/>
            <a:ext cx="107950" cy="107950"/>
          </a:xfrm>
          <a:prstGeom prst="ellipse">
            <a:avLst/>
          </a:prstGeom>
          <a:solidFill>
            <a:srgbClr val="0000FF"/>
          </a:solidFill>
          <a:ln w="0">
            <a:solidFill>
              <a:srgbClr val="0000FF"/>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1" name="Oval 25"/>
          <p:cNvSpPr>
            <a:spLocks noChangeArrowheads="1"/>
          </p:cNvSpPr>
          <p:nvPr/>
        </p:nvSpPr>
        <p:spPr bwMode="auto">
          <a:xfrm>
            <a:off x="2539982" y="5262558"/>
            <a:ext cx="107950" cy="107950"/>
          </a:xfrm>
          <a:prstGeom prst="ellipse">
            <a:avLst/>
          </a:prstGeom>
          <a:solidFill>
            <a:srgbClr val="0000FF"/>
          </a:solidFill>
          <a:ln w="0">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2" name="Oval 26"/>
          <p:cNvSpPr>
            <a:spLocks noChangeArrowheads="1"/>
          </p:cNvSpPr>
          <p:nvPr/>
        </p:nvSpPr>
        <p:spPr bwMode="auto">
          <a:xfrm>
            <a:off x="2719370" y="5011733"/>
            <a:ext cx="107950" cy="107950"/>
          </a:xfrm>
          <a:prstGeom prst="ellipse">
            <a:avLst/>
          </a:prstGeom>
          <a:solidFill>
            <a:srgbClr val="0000FF"/>
          </a:solidFill>
          <a:ln w="0">
            <a:solidFill>
              <a:srgbClr val="0000FF"/>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3" name="Oval 27"/>
          <p:cNvSpPr>
            <a:spLocks noChangeArrowheads="1"/>
          </p:cNvSpPr>
          <p:nvPr/>
        </p:nvSpPr>
        <p:spPr bwMode="auto">
          <a:xfrm>
            <a:off x="3403582" y="4614858"/>
            <a:ext cx="107950" cy="107950"/>
          </a:xfrm>
          <a:prstGeom prst="ellipse">
            <a:avLst/>
          </a:prstGeom>
          <a:solidFill>
            <a:srgbClr val="0000FF"/>
          </a:solidFill>
          <a:ln w="0">
            <a:solidFill>
              <a:srgbClr val="0000FF"/>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4" name="Oval 28"/>
          <p:cNvSpPr>
            <a:spLocks noChangeArrowheads="1"/>
          </p:cNvSpPr>
          <p:nvPr/>
        </p:nvSpPr>
        <p:spPr bwMode="auto">
          <a:xfrm>
            <a:off x="3079732" y="3714745"/>
            <a:ext cx="107950" cy="107950"/>
          </a:xfrm>
          <a:prstGeom prst="ellipse">
            <a:avLst/>
          </a:prstGeom>
          <a:solidFill>
            <a:srgbClr val="0000FF"/>
          </a:solidFill>
          <a:ln w="0">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5" name="Oval 29"/>
          <p:cNvSpPr>
            <a:spLocks noChangeArrowheads="1"/>
          </p:cNvSpPr>
          <p:nvPr/>
        </p:nvSpPr>
        <p:spPr bwMode="auto">
          <a:xfrm>
            <a:off x="3943332" y="4759320"/>
            <a:ext cx="107950" cy="107950"/>
          </a:xfrm>
          <a:prstGeom prst="ellipse">
            <a:avLst/>
          </a:prstGeom>
          <a:solidFill>
            <a:srgbClr val="0000FF"/>
          </a:solidFill>
          <a:ln w="0">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6" name="Oval 30"/>
          <p:cNvSpPr>
            <a:spLocks noChangeArrowheads="1"/>
          </p:cNvSpPr>
          <p:nvPr/>
        </p:nvSpPr>
        <p:spPr bwMode="auto">
          <a:xfrm>
            <a:off x="4519595" y="4940295"/>
            <a:ext cx="107950" cy="107950"/>
          </a:xfrm>
          <a:prstGeom prst="ellipse">
            <a:avLst/>
          </a:prstGeom>
          <a:solidFill>
            <a:srgbClr val="0000FF"/>
          </a:solidFill>
          <a:ln w="0">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7" name="Oval 32"/>
          <p:cNvSpPr>
            <a:spLocks noChangeArrowheads="1"/>
          </p:cNvSpPr>
          <p:nvPr/>
        </p:nvSpPr>
        <p:spPr bwMode="auto">
          <a:xfrm>
            <a:off x="5095857" y="4903783"/>
            <a:ext cx="107950" cy="107950"/>
          </a:xfrm>
          <a:prstGeom prst="ellipse">
            <a:avLst/>
          </a:prstGeom>
          <a:solidFill>
            <a:srgbClr val="0000FF"/>
          </a:solidFill>
          <a:ln w="0">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8" name="Oval 33"/>
          <p:cNvSpPr>
            <a:spLocks noChangeArrowheads="1"/>
          </p:cNvSpPr>
          <p:nvPr/>
        </p:nvSpPr>
        <p:spPr bwMode="auto">
          <a:xfrm>
            <a:off x="4952982" y="5191120"/>
            <a:ext cx="107950" cy="107950"/>
          </a:xfrm>
          <a:prstGeom prst="ellipse">
            <a:avLst/>
          </a:prstGeom>
          <a:solidFill>
            <a:srgbClr val="0000FF"/>
          </a:solidFill>
          <a:ln w="0">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39" name="Oval 34"/>
          <p:cNvSpPr>
            <a:spLocks noChangeArrowheads="1"/>
          </p:cNvSpPr>
          <p:nvPr/>
        </p:nvSpPr>
        <p:spPr bwMode="auto">
          <a:xfrm>
            <a:off x="5384782" y="5191120"/>
            <a:ext cx="107950" cy="107950"/>
          </a:xfrm>
          <a:prstGeom prst="ellipse">
            <a:avLst/>
          </a:prstGeom>
          <a:solidFill>
            <a:srgbClr val="0000FF"/>
          </a:solidFill>
          <a:ln w="0">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0" name="Oval 37"/>
          <p:cNvSpPr>
            <a:spLocks noChangeArrowheads="1"/>
          </p:cNvSpPr>
          <p:nvPr/>
        </p:nvSpPr>
        <p:spPr bwMode="auto">
          <a:xfrm>
            <a:off x="3008295" y="3643308"/>
            <a:ext cx="252412" cy="252412"/>
          </a:xfrm>
          <a:prstGeom prst="ellipse">
            <a:avLst/>
          </a:prstGeom>
          <a:noFill/>
          <a:ln w="19050" algn="ctr">
            <a:solidFill>
              <a:srgbClr val="FF3300"/>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1" name="Oval 38"/>
          <p:cNvSpPr>
            <a:spLocks noChangeArrowheads="1"/>
          </p:cNvSpPr>
          <p:nvPr/>
        </p:nvSpPr>
        <p:spPr bwMode="auto">
          <a:xfrm>
            <a:off x="3763945" y="4146545"/>
            <a:ext cx="107950" cy="107950"/>
          </a:xfrm>
          <a:prstGeom prst="ellipse">
            <a:avLst/>
          </a:prstGeom>
          <a:solidFill>
            <a:srgbClr val="0000FF"/>
          </a:solidFill>
          <a:ln w="0">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2" name="Oval 39"/>
          <p:cNvSpPr>
            <a:spLocks noChangeArrowheads="1"/>
          </p:cNvSpPr>
          <p:nvPr/>
        </p:nvSpPr>
        <p:spPr bwMode="auto">
          <a:xfrm>
            <a:off x="3692507" y="4075108"/>
            <a:ext cx="252413" cy="252412"/>
          </a:xfrm>
          <a:prstGeom prst="ellipse">
            <a:avLst/>
          </a:prstGeom>
          <a:noFill/>
          <a:ln w="19050" algn="ctr">
            <a:solidFill>
              <a:srgbClr val="FF3300"/>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3" name="Oval 40"/>
          <p:cNvSpPr>
            <a:spLocks noChangeArrowheads="1"/>
          </p:cNvSpPr>
          <p:nvPr/>
        </p:nvSpPr>
        <p:spPr bwMode="auto">
          <a:xfrm>
            <a:off x="4772007" y="4506908"/>
            <a:ext cx="107950" cy="107950"/>
          </a:xfrm>
          <a:prstGeom prst="ellipse">
            <a:avLst/>
          </a:prstGeom>
          <a:solidFill>
            <a:srgbClr val="0000FF"/>
          </a:solidFill>
          <a:ln w="0">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4" name="Oval 41"/>
          <p:cNvSpPr>
            <a:spLocks noChangeArrowheads="1"/>
          </p:cNvSpPr>
          <p:nvPr/>
        </p:nvSpPr>
        <p:spPr bwMode="auto">
          <a:xfrm>
            <a:off x="4700570" y="4435470"/>
            <a:ext cx="252412" cy="252413"/>
          </a:xfrm>
          <a:prstGeom prst="ellipse">
            <a:avLst/>
          </a:prstGeom>
          <a:noFill/>
          <a:ln w="19050" algn="ctr">
            <a:solidFill>
              <a:srgbClr val="FF3300"/>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5" name="Oval 42"/>
          <p:cNvSpPr>
            <a:spLocks noChangeArrowheads="1"/>
          </p:cNvSpPr>
          <p:nvPr/>
        </p:nvSpPr>
        <p:spPr bwMode="auto">
          <a:xfrm>
            <a:off x="5527657" y="4759320"/>
            <a:ext cx="107950" cy="107950"/>
          </a:xfrm>
          <a:prstGeom prst="ellipse">
            <a:avLst/>
          </a:prstGeom>
          <a:solidFill>
            <a:srgbClr val="0000FF"/>
          </a:solidFill>
          <a:ln w="0">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6" name="Oval 43"/>
          <p:cNvSpPr>
            <a:spLocks noChangeArrowheads="1"/>
          </p:cNvSpPr>
          <p:nvPr/>
        </p:nvSpPr>
        <p:spPr bwMode="auto">
          <a:xfrm>
            <a:off x="5456220" y="4687883"/>
            <a:ext cx="252412" cy="252412"/>
          </a:xfrm>
          <a:prstGeom prst="ellipse">
            <a:avLst/>
          </a:prstGeom>
          <a:noFill/>
          <a:ln w="19050" algn="ctr">
            <a:solidFill>
              <a:srgbClr val="FF3300"/>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7" name="Oval 44"/>
          <p:cNvSpPr>
            <a:spLocks noChangeArrowheads="1"/>
          </p:cNvSpPr>
          <p:nvPr/>
        </p:nvSpPr>
        <p:spPr bwMode="auto">
          <a:xfrm>
            <a:off x="5888020" y="5046658"/>
            <a:ext cx="107950" cy="107950"/>
          </a:xfrm>
          <a:prstGeom prst="ellipse">
            <a:avLst/>
          </a:prstGeom>
          <a:solidFill>
            <a:srgbClr val="0000FF"/>
          </a:solidFill>
          <a:ln w="0">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8" name="Oval 45"/>
          <p:cNvSpPr>
            <a:spLocks noChangeArrowheads="1"/>
          </p:cNvSpPr>
          <p:nvPr/>
        </p:nvSpPr>
        <p:spPr bwMode="auto">
          <a:xfrm>
            <a:off x="5816582" y="4975220"/>
            <a:ext cx="252413" cy="252413"/>
          </a:xfrm>
          <a:prstGeom prst="ellipse">
            <a:avLst/>
          </a:prstGeom>
          <a:noFill/>
          <a:ln w="19050" algn="ctr">
            <a:solidFill>
              <a:srgbClr val="FF3300"/>
            </a:solidFill>
            <a:round/>
            <a:headEnd/>
            <a:tailEnd/>
          </a:ln>
          <a:effectLst/>
        </p:spPr>
        <p:txBody>
          <a:bodyPr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Gill Sans MT"/>
              <a:ea typeface="新細明體" panose="02020500000000000000" pitchFamily="18" charset="-120"/>
              <a:cs typeface="+mn-cs"/>
            </a:endParaRPr>
          </a:p>
        </p:txBody>
      </p:sp>
      <p:sp>
        <p:nvSpPr>
          <p:cNvPr id="49" name="Rectangle 46"/>
          <p:cNvSpPr>
            <a:spLocks noChangeArrowheads="1"/>
          </p:cNvSpPr>
          <p:nvPr/>
        </p:nvSpPr>
        <p:spPr bwMode="auto">
          <a:xfrm>
            <a:off x="5060932" y="2475374"/>
            <a:ext cx="2722412" cy="646331"/>
          </a:xfrm>
          <a:prstGeom prst="rect">
            <a:avLst/>
          </a:prstGeom>
          <a:noFill/>
          <a:ln w="9525" algn="ctr">
            <a:noFill/>
            <a:miter lim="800000"/>
            <a:headEnd/>
            <a:tailEnd/>
          </a:ln>
          <a:effec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1800" b="0" i="0" u="none" strike="noStrike" kern="1200" cap="none" spc="0" normalizeH="0" baseline="0" noProof="0" dirty="0">
                <a:ln>
                  <a:noFill/>
                </a:ln>
                <a:solidFill>
                  <a:srgbClr val="800080"/>
                </a:solidFill>
                <a:effectLst/>
                <a:uLnTx/>
                <a:uFillTx/>
                <a:latin typeface="Gill Sans MT"/>
                <a:ea typeface="新細明體" panose="02020500000000000000" pitchFamily="18" charset="-120"/>
                <a:cs typeface="+mn-cs"/>
              </a:rPr>
              <a:t>Compare all</a:t>
            </a:r>
            <a:r>
              <a:rPr kumimoji="0" lang="en-US" altLang="zh-TW" sz="1800" b="0" i="0" u="none" strike="noStrike" kern="1200" cap="none" spc="0" normalizeH="0" noProof="0" dirty="0">
                <a:ln>
                  <a:noFill/>
                </a:ln>
                <a:solidFill>
                  <a:srgbClr val="800080"/>
                </a:solidFill>
                <a:effectLst/>
                <a:uLnTx/>
                <a:uFillTx/>
                <a:latin typeface="Gill Sans MT"/>
                <a:ea typeface="新細明體" panose="02020500000000000000" pitchFamily="18" charset="-120"/>
                <a:cs typeface="+mn-cs"/>
              </a:rPr>
              <a:t> pairs of points</a:t>
            </a:r>
            <a:br>
              <a:rPr kumimoji="0" lang="zh-TW" altLang="en-US" sz="1800" b="0" i="0" u="none" strike="noStrike" kern="1200" cap="none" spc="0" normalizeH="0" baseline="0" noProof="0" dirty="0">
                <a:ln>
                  <a:noFill/>
                </a:ln>
                <a:solidFill>
                  <a:srgbClr val="800080"/>
                </a:solidFill>
                <a:effectLst/>
                <a:uLnTx/>
                <a:uFillTx/>
                <a:latin typeface="Gill Sans MT"/>
                <a:ea typeface="新細明體" panose="02020500000000000000" pitchFamily="18" charset="-120"/>
                <a:cs typeface="+mn-cs"/>
              </a:rPr>
            </a:br>
            <a:r>
              <a:rPr kumimoji="0" lang="en-US" altLang="zh-TW" sz="1800" b="0" i="0" u="none" strike="noStrike" kern="1200" cap="none" spc="0" normalizeH="0" baseline="0" noProof="0" dirty="0">
                <a:ln>
                  <a:noFill/>
                </a:ln>
                <a:solidFill>
                  <a:srgbClr val="800080"/>
                </a:solidFill>
                <a:effectLst/>
                <a:uLnTx/>
                <a:uFillTx/>
                <a:latin typeface="Gill Sans MT"/>
                <a:ea typeface="新細明體" panose="02020500000000000000" pitchFamily="18" charset="-120"/>
                <a:cs typeface="+mn-cs"/>
              </a:rPr>
              <a:t>Time Complexity</a:t>
            </a:r>
            <a:r>
              <a:rPr kumimoji="0" lang="zh-TW" altLang="en-US" sz="1800" b="0" i="0" u="none" strike="noStrike" kern="1200" cap="none" spc="0" normalizeH="0" baseline="0" noProof="0" dirty="0">
                <a:ln>
                  <a:noFill/>
                </a:ln>
                <a:solidFill>
                  <a:srgbClr val="800080"/>
                </a:solidFill>
                <a:effectLst/>
                <a:uLnTx/>
                <a:uFillTx/>
                <a:latin typeface="Gill Sans MT"/>
                <a:ea typeface="新細明體" panose="02020500000000000000" pitchFamily="18" charset="-120"/>
                <a:cs typeface="+mn-cs"/>
              </a:rPr>
              <a:t>：</a:t>
            </a:r>
            <a:r>
              <a:rPr kumimoji="0" lang="en-US" altLang="zh-TW" sz="1800" b="0" i="1" u="none" strike="noStrike" kern="1200" cap="none" spc="0" normalizeH="0" baseline="0" noProof="0" dirty="0">
                <a:ln>
                  <a:noFill/>
                </a:ln>
                <a:solidFill>
                  <a:srgbClr val="800080"/>
                </a:solidFill>
                <a:effectLst/>
                <a:uLnTx/>
                <a:uFillTx/>
                <a:latin typeface="Times New Roman" pitchFamily="18" charset="0"/>
                <a:ea typeface="新細明體" panose="02020500000000000000" pitchFamily="18" charset="-120"/>
                <a:cs typeface="+mn-cs"/>
              </a:rPr>
              <a:t>O</a:t>
            </a:r>
            <a:r>
              <a:rPr kumimoji="0" lang="en-US" altLang="zh-TW" sz="1800" b="0" i="0" u="none" strike="noStrike" kern="1200" cap="none" spc="0" normalizeH="0" baseline="0" noProof="0" dirty="0">
                <a:ln>
                  <a:noFill/>
                </a:ln>
                <a:solidFill>
                  <a:srgbClr val="800080"/>
                </a:solidFill>
                <a:effectLst/>
                <a:uLnTx/>
                <a:uFillTx/>
                <a:latin typeface="Times New Roman" pitchFamily="18" charset="0"/>
                <a:ea typeface="新細明體" panose="02020500000000000000" pitchFamily="18" charset="-120"/>
                <a:cs typeface="+mn-cs"/>
              </a:rPr>
              <a:t>(</a:t>
            </a:r>
            <a:r>
              <a:rPr kumimoji="0" lang="en-US" altLang="zh-TW" sz="1800" b="0" i="1" u="none" strike="noStrike" kern="1200" cap="none" spc="0" normalizeH="0" baseline="0" noProof="0" dirty="0">
                <a:ln>
                  <a:noFill/>
                </a:ln>
                <a:solidFill>
                  <a:srgbClr val="800080"/>
                </a:solidFill>
                <a:effectLst/>
                <a:uLnTx/>
                <a:uFillTx/>
                <a:latin typeface="Times New Roman" pitchFamily="18" charset="0"/>
                <a:ea typeface="新細明體" panose="02020500000000000000" pitchFamily="18" charset="-120"/>
                <a:cs typeface="+mn-cs"/>
              </a:rPr>
              <a:t>n</a:t>
            </a:r>
            <a:r>
              <a:rPr kumimoji="0" lang="en-US" altLang="zh-TW" sz="1800" b="0" i="0" u="none" strike="noStrike" kern="1200" cap="none" spc="0" normalizeH="0" baseline="30000" noProof="0" dirty="0">
                <a:ln>
                  <a:noFill/>
                </a:ln>
                <a:solidFill>
                  <a:srgbClr val="800080"/>
                </a:solidFill>
                <a:effectLst/>
                <a:uLnTx/>
                <a:uFillTx/>
                <a:latin typeface="Times New Roman" pitchFamily="18" charset="0"/>
                <a:ea typeface="新細明體" panose="02020500000000000000" pitchFamily="18" charset="-120"/>
                <a:cs typeface="+mn-cs"/>
              </a:rPr>
              <a:t>2</a:t>
            </a:r>
            <a:r>
              <a:rPr kumimoji="0" lang="en-US" altLang="zh-TW" sz="1800" b="0" i="0" u="none" strike="noStrike" kern="1200" cap="none" spc="0" normalizeH="0" baseline="0" noProof="0" dirty="0">
                <a:ln>
                  <a:noFill/>
                </a:ln>
                <a:solidFill>
                  <a:srgbClr val="800080"/>
                </a:solidFill>
                <a:effectLst/>
                <a:uLnTx/>
                <a:uFillTx/>
                <a:latin typeface="Times New Roman" pitchFamily="18" charset="0"/>
                <a:ea typeface="新細明體" panose="02020500000000000000" pitchFamily="18" charset="-120"/>
                <a:cs typeface="+mn-cs"/>
              </a:rPr>
              <a:t>)</a:t>
            </a:r>
          </a:p>
        </p:txBody>
      </p:sp>
      <p:sp>
        <p:nvSpPr>
          <p:cNvPr id="3" name="Title 2">
            <a:extLst>
              <a:ext uri="{FF2B5EF4-FFF2-40B4-BE49-F238E27FC236}">
                <a16:creationId xmlns:a16="http://schemas.microsoft.com/office/drawing/2014/main" id="{0A64A751-863F-D041-986E-DCE15B201A97}"/>
              </a:ext>
            </a:extLst>
          </p:cNvPr>
          <p:cNvSpPr>
            <a:spLocks noGrp="1"/>
          </p:cNvSpPr>
          <p:nvPr>
            <p:ph type="title"/>
          </p:nvPr>
        </p:nvSpPr>
        <p:spPr/>
        <p:txBody>
          <a:bodyPr/>
          <a:lstStyle/>
          <a:p>
            <a:r>
              <a:rPr lang="en-US" dirty="0"/>
              <a:t>Example: Find the 2D Maximal Points</a:t>
            </a:r>
          </a:p>
        </p:txBody>
      </p:sp>
    </p:spTree>
    <p:extLst>
      <p:ext uri="{BB962C8B-B14F-4D97-AF65-F5344CB8AC3E}">
        <p14:creationId xmlns:p14="http://schemas.microsoft.com/office/powerpoint/2010/main" val="2831708609"/>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2CD94-526E-BE46-B812-F8F4675988AB}"/>
              </a:ext>
            </a:extLst>
          </p:cNvPr>
          <p:cNvSpPr>
            <a:spLocks noGrp="1"/>
          </p:cNvSpPr>
          <p:nvPr>
            <p:ph type="title"/>
          </p:nvPr>
        </p:nvSpPr>
        <p:spPr/>
        <p:txBody>
          <a:bodyPr/>
          <a:lstStyle/>
          <a:p>
            <a:pPr algn="ctr"/>
            <a:r>
              <a:rPr lang="en-US" sz="3100" dirty="0"/>
              <a:t>Find 2D Maximal Points using Divide and Conquer</a:t>
            </a:r>
          </a:p>
        </p:txBody>
      </p:sp>
      <p:sp>
        <p:nvSpPr>
          <p:cNvPr id="3" name="Content Placeholder 2">
            <a:extLst>
              <a:ext uri="{FF2B5EF4-FFF2-40B4-BE49-F238E27FC236}">
                <a16:creationId xmlns:a16="http://schemas.microsoft.com/office/drawing/2014/main" id="{DBB80E44-65A8-1742-A892-16DBCB20A99D}"/>
              </a:ext>
            </a:extLst>
          </p:cNvPr>
          <p:cNvSpPr>
            <a:spLocks noGrp="1"/>
          </p:cNvSpPr>
          <p:nvPr>
            <p:ph idx="1"/>
          </p:nvPr>
        </p:nvSpPr>
        <p:spPr/>
        <p:txBody>
          <a:bodyPr>
            <a:normAutofit lnSpcReduction="10000"/>
          </a:bodyPr>
          <a:lstStyle/>
          <a:p>
            <a:pPr marL="1168400" lvl="0" indent="-1168400" algn="just" defTabSz="914400">
              <a:buNone/>
              <a:defRPr/>
            </a:pPr>
            <a:r>
              <a:rPr lang="en-US" altLang="zh-TW" dirty="0">
                <a:solidFill>
                  <a:srgbClr val="0000FF"/>
                </a:solidFill>
                <a:latin typeface="Gill Sans MT"/>
              </a:rPr>
              <a:t>Input:</a:t>
            </a:r>
            <a:r>
              <a:rPr lang="en-US" altLang="zh-TW" dirty="0">
                <a:solidFill>
                  <a:prstClr val="black"/>
                </a:solidFill>
                <a:latin typeface="Gill Sans MT"/>
              </a:rPr>
              <a:t> 	A set S of n planar points (sorted along x).</a:t>
            </a:r>
          </a:p>
          <a:p>
            <a:pPr marL="1168400" lvl="0" indent="-1168400" algn="just" defTabSz="914400">
              <a:buNone/>
              <a:defRPr/>
            </a:pPr>
            <a:r>
              <a:rPr lang="en-US" altLang="zh-TW" dirty="0">
                <a:solidFill>
                  <a:srgbClr val="0000FF"/>
                </a:solidFill>
                <a:latin typeface="Gill Sans MT"/>
              </a:rPr>
              <a:t>Output:</a:t>
            </a:r>
            <a:r>
              <a:rPr lang="en-US" altLang="zh-TW" dirty="0">
                <a:solidFill>
                  <a:prstClr val="black"/>
                </a:solidFill>
                <a:latin typeface="Gill Sans MT"/>
              </a:rPr>
              <a:t> The maximal points of S.</a:t>
            </a:r>
          </a:p>
          <a:p>
            <a:pPr marL="1168400" lvl="0" indent="-1168400" algn="just" defTabSz="914400">
              <a:buNone/>
              <a:defRPr/>
            </a:pPr>
            <a:r>
              <a:rPr lang="en-US" altLang="zh-TW" dirty="0">
                <a:solidFill>
                  <a:srgbClr val="0000FF"/>
                </a:solidFill>
                <a:latin typeface="Gill Sans MT"/>
              </a:rPr>
              <a:t>Step 1:</a:t>
            </a:r>
            <a:r>
              <a:rPr lang="en-US" altLang="zh-TW" dirty="0">
                <a:solidFill>
                  <a:prstClr val="black"/>
                </a:solidFill>
                <a:latin typeface="Gill Sans MT"/>
              </a:rPr>
              <a:t> 	If S contains only one point, return it as the maxima.  Otherwise, find a line L perpendicular to the X-axis which separates S into S</a:t>
            </a:r>
            <a:r>
              <a:rPr lang="en-US" altLang="zh-TW" baseline="-25000" dirty="0">
                <a:solidFill>
                  <a:prstClr val="black"/>
                </a:solidFill>
                <a:latin typeface="Gill Sans MT"/>
              </a:rPr>
              <a:t>L </a:t>
            </a:r>
            <a:r>
              <a:rPr lang="en-US" altLang="zh-TW" dirty="0">
                <a:solidFill>
                  <a:prstClr val="black"/>
                </a:solidFill>
                <a:latin typeface="Gill Sans MT"/>
              </a:rPr>
              <a:t>and S</a:t>
            </a:r>
            <a:r>
              <a:rPr lang="en-US" altLang="zh-TW" baseline="-25000" dirty="0">
                <a:solidFill>
                  <a:prstClr val="black"/>
                </a:solidFill>
                <a:latin typeface="Gill Sans MT"/>
              </a:rPr>
              <a:t>R</a:t>
            </a:r>
            <a:r>
              <a:rPr lang="en-US" altLang="zh-TW" dirty="0">
                <a:solidFill>
                  <a:prstClr val="black"/>
                </a:solidFill>
                <a:latin typeface="Gill Sans MT"/>
              </a:rPr>
              <a:t>, with equal sizes.</a:t>
            </a:r>
          </a:p>
          <a:p>
            <a:pPr marL="1168400" lvl="0" indent="-1168400" algn="just" defTabSz="914400">
              <a:buNone/>
              <a:defRPr/>
            </a:pPr>
            <a:r>
              <a:rPr lang="en-US" altLang="zh-TW" dirty="0">
                <a:solidFill>
                  <a:srgbClr val="0000FF"/>
                </a:solidFill>
                <a:latin typeface="Gill Sans MT"/>
              </a:rPr>
              <a:t>Step 2:</a:t>
            </a:r>
            <a:r>
              <a:rPr lang="en-US" altLang="zh-TW" dirty="0">
                <a:solidFill>
                  <a:prstClr val="black"/>
                </a:solidFill>
                <a:latin typeface="Gill Sans MT"/>
              </a:rPr>
              <a:t> 	Recursively find the maximal points of S</a:t>
            </a:r>
            <a:r>
              <a:rPr lang="en-US" altLang="zh-TW" baseline="-25000" dirty="0">
                <a:solidFill>
                  <a:prstClr val="black"/>
                </a:solidFill>
                <a:latin typeface="Gill Sans MT"/>
              </a:rPr>
              <a:t>L</a:t>
            </a:r>
            <a:r>
              <a:rPr lang="en-US" altLang="zh-TW" dirty="0">
                <a:solidFill>
                  <a:prstClr val="black"/>
                </a:solidFill>
                <a:latin typeface="Gill Sans MT"/>
              </a:rPr>
              <a:t> and S</a:t>
            </a:r>
            <a:r>
              <a:rPr lang="en-US" altLang="zh-TW" baseline="-25000" dirty="0">
                <a:solidFill>
                  <a:prstClr val="black"/>
                </a:solidFill>
                <a:latin typeface="Gill Sans MT"/>
              </a:rPr>
              <a:t>R</a:t>
            </a:r>
            <a:r>
              <a:rPr lang="en-US" altLang="zh-TW" dirty="0">
                <a:solidFill>
                  <a:prstClr val="black"/>
                </a:solidFill>
                <a:latin typeface="Gill Sans MT"/>
              </a:rPr>
              <a:t> .</a:t>
            </a:r>
          </a:p>
          <a:p>
            <a:pPr marL="1168400" lvl="0" indent="-1168400" algn="just" defTabSz="914400">
              <a:buNone/>
              <a:defRPr/>
            </a:pPr>
            <a:r>
              <a:rPr lang="en-US" altLang="zh-TW" dirty="0">
                <a:solidFill>
                  <a:srgbClr val="0000FF"/>
                </a:solidFill>
                <a:latin typeface="Gill Sans MT"/>
              </a:rPr>
              <a:t>Step 3:</a:t>
            </a:r>
            <a:r>
              <a:rPr lang="en-US" altLang="zh-TW" dirty="0">
                <a:solidFill>
                  <a:prstClr val="black"/>
                </a:solidFill>
                <a:latin typeface="Gill Sans MT"/>
              </a:rPr>
              <a:t> 	Find the largest y-value in S</a:t>
            </a:r>
            <a:r>
              <a:rPr lang="en-US" altLang="zh-TW" baseline="-25000" dirty="0">
                <a:solidFill>
                  <a:prstClr val="black"/>
                </a:solidFill>
                <a:latin typeface="Gill Sans MT"/>
              </a:rPr>
              <a:t>R</a:t>
            </a:r>
            <a:r>
              <a:rPr lang="en-US" altLang="zh-TW" dirty="0">
                <a:solidFill>
                  <a:prstClr val="black"/>
                </a:solidFill>
                <a:latin typeface="Gill Sans MT"/>
              </a:rPr>
              <a:t>, denoted as </a:t>
            </a:r>
            <a:r>
              <a:rPr lang="en-US" altLang="zh-TW" dirty="0" err="1">
                <a:solidFill>
                  <a:prstClr val="black"/>
                </a:solidFill>
                <a:latin typeface="Gill Sans MT"/>
              </a:rPr>
              <a:t>y</a:t>
            </a:r>
            <a:r>
              <a:rPr lang="en-US" altLang="zh-TW" baseline="-25000" dirty="0" err="1">
                <a:solidFill>
                  <a:prstClr val="black"/>
                </a:solidFill>
                <a:latin typeface="Gill Sans MT"/>
              </a:rPr>
              <a:t>R</a:t>
            </a:r>
            <a:r>
              <a:rPr lang="en-US" altLang="zh-TW" dirty="0" err="1">
                <a:solidFill>
                  <a:prstClr val="black"/>
                </a:solidFill>
                <a:latin typeface="Gill Sans MT"/>
              </a:rPr>
              <a:t>.</a:t>
            </a:r>
            <a:r>
              <a:rPr lang="en-US" altLang="zh-TW" dirty="0">
                <a:solidFill>
                  <a:prstClr val="black"/>
                </a:solidFill>
                <a:latin typeface="Gill Sans MT"/>
              </a:rPr>
              <a:t> Discard each of the maximal points in S</a:t>
            </a:r>
            <a:r>
              <a:rPr lang="en-US" altLang="zh-TW" baseline="-25000" dirty="0">
                <a:solidFill>
                  <a:prstClr val="black"/>
                </a:solidFill>
                <a:latin typeface="Gill Sans MT"/>
              </a:rPr>
              <a:t>L</a:t>
            </a:r>
            <a:r>
              <a:rPr lang="en-US" altLang="zh-TW" dirty="0">
                <a:solidFill>
                  <a:prstClr val="black"/>
                </a:solidFill>
                <a:latin typeface="Gill Sans MT"/>
              </a:rPr>
              <a:t> if its y-value is less than </a:t>
            </a:r>
            <a:r>
              <a:rPr lang="en-US" altLang="zh-TW" dirty="0" err="1">
                <a:solidFill>
                  <a:prstClr val="black"/>
                </a:solidFill>
                <a:latin typeface="Gill Sans MT"/>
              </a:rPr>
              <a:t>y</a:t>
            </a:r>
            <a:r>
              <a:rPr lang="en-US" altLang="zh-TW" baseline="-25000" dirty="0" err="1">
                <a:solidFill>
                  <a:prstClr val="black"/>
                </a:solidFill>
                <a:latin typeface="Gill Sans MT"/>
              </a:rPr>
              <a:t>R</a:t>
            </a:r>
            <a:r>
              <a:rPr lang="en-US" altLang="zh-TW" dirty="0" err="1">
                <a:solidFill>
                  <a:prstClr val="black"/>
                </a:solidFill>
                <a:latin typeface="Gill Sans MT"/>
              </a:rPr>
              <a:t>.</a:t>
            </a:r>
            <a:endParaRPr lang="en-US" altLang="zh-TW" dirty="0">
              <a:solidFill>
                <a:prstClr val="black"/>
              </a:solidFill>
              <a:latin typeface="Gill Sans MT"/>
            </a:endParaRPr>
          </a:p>
          <a:p>
            <a:pPr marL="1168400" lvl="0" indent="-1168400" algn="just" defTabSz="914400">
              <a:buNone/>
              <a:defRPr/>
            </a:pPr>
            <a:endParaRPr lang="en-US" altLang="zh-TW" dirty="0">
              <a:solidFill>
                <a:prstClr val="black"/>
              </a:solidFill>
              <a:latin typeface="Gill Sans MT"/>
            </a:endParaRPr>
          </a:p>
          <a:p>
            <a:endParaRPr lang="en-US" dirty="0"/>
          </a:p>
        </p:txBody>
      </p:sp>
      <p:sp>
        <p:nvSpPr>
          <p:cNvPr id="4" name="Slide Number Placeholder 3">
            <a:extLst>
              <a:ext uri="{FF2B5EF4-FFF2-40B4-BE49-F238E27FC236}">
                <a16:creationId xmlns:a16="http://schemas.microsoft.com/office/drawing/2014/main" id="{2E998921-7532-FD45-88EF-BE5E7CD2E8FC}"/>
              </a:ext>
            </a:extLst>
          </p:cNvPr>
          <p:cNvSpPr>
            <a:spLocks noGrp="1"/>
          </p:cNvSpPr>
          <p:nvPr>
            <p:ph type="sldNum" sz="quarter" idx="12"/>
          </p:nvPr>
        </p:nvSpPr>
        <p:spPr/>
        <p:txBody>
          <a:bodyPr/>
          <a:lstStyle/>
          <a:p>
            <a:pPr>
              <a:defRPr/>
            </a:pPr>
            <a:fld id="{F1960077-8DEA-41E1-88D1-BFE7E9CCAEDB}" type="slidenum">
              <a:rPr lang="en-US" altLang="zh-TW" smtClean="0"/>
              <a:pPr>
                <a:defRPr/>
              </a:pPr>
              <a:t>7</a:t>
            </a:fld>
            <a:endParaRPr lang="en-US" altLang="zh-TW"/>
          </a:p>
        </p:txBody>
      </p:sp>
    </p:spTree>
    <p:extLst>
      <p:ext uri="{BB962C8B-B14F-4D97-AF65-F5344CB8AC3E}">
        <p14:creationId xmlns:p14="http://schemas.microsoft.com/office/powerpoint/2010/main" val="1519613634"/>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AF532F3-B2E2-964B-AA5C-263C9F57746E}"/>
              </a:ext>
            </a:extLst>
          </p:cNvPr>
          <p:cNvSpPr>
            <a:spLocks noGrp="1"/>
          </p:cNvSpPr>
          <p:nvPr>
            <p:ph type="sldNum" sz="quarter" idx="12"/>
          </p:nvPr>
        </p:nvSpPr>
        <p:spPr/>
        <p:txBody>
          <a:bodyPr/>
          <a:lstStyle/>
          <a:p>
            <a:pPr>
              <a:defRPr/>
            </a:pPr>
            <a:fld id="{F1960077-8DEA-41E1-88D1-BFE7E9CCAEDB}" type="slidenum">
              <a:rPr lang="en-US" altLang="zh-TW" smtClean="0"/>
              <a:pPr>
                <a:defRPr/>
              </a:pPr>
              <a:t>8</a:t>
            </a:fld>
            <a:endParaRPr lang="en-US" altLang="zh-TW"/>
          </a:p>
        </p:txBody>
      </p:sp>
      <p:pic>
        <p:nvPicPr>
          <p:cNvPr id="8" name="Picture 7" descr="A screen shot of a smart phone&#10;&#10;Description automatically generated">
            <a:extLst>
              <a:ext uri="{FF2B5EF4-FFF2-40B4-BE49-F238E27FC236}">
                <a16:creationId xmlns:a16="http://schemas.microsoft.com/office/drawing/2014/main" id="{3F0076CC-54C1-6142-A56B-2C11F647AD5E}"/>
              </a:ext>
            </a:extLst>
          </p:cNvPr>
          <p:cNvPicPr>
            <a:picLocks noChangeAspect="1"/>
          </p:cNvPicPr>
          <p:nvPr/>
        </p:nvPicPr>
        <p:blipFill>
          <a:blip r:embed="rId3"/>
          <a:stretch>
            <a:fillRect/>
          </a:stretch>
        </p:blipFill>
        <p:spPr>
          <a:xfrm>
            <a:off x="9625" y="0"/>
            <a:ext cx="9124749" cy="6858000"/>
          </a:xfrm>
          <a:prstGeom prst="rect">
            <a:avLst/>
          </a:prstGeom>
        </p:spPr>
      </p:pic>
    </p:spTree>
    <p:extLst>
      <p:ext uri="{BB962C8B-B14F-4D97-AF65-F5344CB8AC3E}">
        <p14:creationId xmlns:p14="http://schemas.microsoft.com/office/powerpoint/2010/main" val="1267900884"/>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420E3-D88F-A941-A4B2-E5D289252320}"/>
              </a:ext>
            </a:extLst>
          </p:cNvPr>
          <p:cNvSpPr>
            <a:spLocks noGrp="1"/>
          </p:cNvSpPr>
          <p:nvPr>
            <p:ph type="title"/>
          </p:nvPr>
        </p:nvSpPr>
        <p:spPr/>
        <p:txBody>
          <a:bodyPr/>
          <a:lstStyle/>
          <a:p>
            <a:r>
              <a:rPr lang="en-US" dirty="0"/>
              <a:t>The 2D Closest Pair of Points Problem</a:t>
            </a:r>
          </a:p>
        </p:txBody>
      </p:sp>
      <p:sp>
        <p:nvSpPr>
          <p:cNvPr id="4" name="Slide Number Placeholder 3">
            <a:extLst>
              <a:ext uri="{FF2B5EF4-FFF2-40B4-BE49-F238E27FC236}">
                <a16:creationId xmlns:a16="http://schemas.microsoft.com/office/drawing/2014/main" id="{BB69F5D7-6A4C-C84F-AE87-2458D2160594}"/>
              </a:ext>
            </a:extLst>
          </p:cNvPr>
          <p:cNvSpPr>
            <a:spLocks noGrp="1"/>
          </p:cNvSpPr>
          <p:nvPr>
            <p:ph type="sldNum" sz="quarter" idx="12"/>
          </p:nvPr>
        </p:nvSpPr>
        <p:spPr/>
        <p:txBody>
          <a:bodyPr/>
          <a:lstStyle/>
          <a:p>
            <a:pPr>
              <a:defRPr/>
            </a:pPr>
            <a:fld id="{F1960077-8DEA-41E1-88D1-BFE7E9CCAEDB}" type="slidenum">
              <a:rPr lang="en-US" altLang="zh-TW" smtClean="0"/>
              <a:pPr>
                <a:defRPr/>
              </a:pPr>
              <a:t>9</a:t>
            </a:fld>
            <a:endParaRPr lang="en-US" altLang="zh-TW"/>
          </a:p>
        </p:txBody>
      </p:sp>
      <p:sp>
        <p:nvSpPr>
          <p:cNvPr id="5" name="內容版面配置區 2">
            <a:extLst>
              <a:ext uri="{FF2B5EF4-FFF2-40B4-BE49-F238E27FC236}">
                <a16:creationId xmlns:a16="http://schemas.microsoft.com/office/drawing/2014/main" id="{1ED149F7-3B48-A545-8DC3-C5B8651B74A2}"/>
              </a:ext>
            </a:extLst>
          </p:cNvPr>
          <p:cNvSpPr>
            <a:spLocks noGrp="1"/>
          </p:cNvSpPr>
          <p:nvPr>
            <p:ph idx="1"/>
          </p:nvPr>
        </p:nvSpPr>
        <p:spPr>
          <a:xfrm>
            <a:off x="457200" y="1600200"/>
            <a:ext cx="8229600" cy="4525963"/>
          </a:xfrm>
        </p:spPr>
        <p:txBody>
          <a:bodyPr>
            <a:normAutofit/>
          </a:bodyPr>
          <a:lstStyle/>
          <a:p>
            <a:r>
              <a:rPr lang="en-US" altLang="zh-TW" sz="2400" dirty="0"/>
              <a:t>Given a point set at a 2D plane, find a pair of points with the </a:t>
            </a:r>
            <a:r>
              <a:rPr lang="en-US" altLang="zh-TW" sz="2400" i="1" dirty="0">
                <a:solidFill>
                  <a:srgbClr val="FF0000"/>
                </a:solidFill>
              </a:rPr>
              <a:t>minimum</a:t>
            </a:r>
            <a:r>
              <a:rPr lang="en-US" altLang="zh-TW" sz="2400" dirty="0"/>
              <a:t> distance</a:t>
            </a:r>
          </a:p>
        </p:txBody>
      </p:sp>
      <p:sp>
        <p:nvSpPr>
          <p:cNvPr id="6" name="Line 60">
            <a:extLst>
              <a:ext uri="{FF2B5EF4-FFF2-40B4-BE49-F238E27FC236}">
                <a16:creationId xmlns:a16="http://schemas.microsoft.com/office/drawing/2014/main" id="{D5C2787F-B0D1-7940-9E9E-450480DAEC3D}"/>
              </a:ext>
            </a:extLst>
          </p:cNvPr>
          <p:cNvSpPr>
            <a:spLocks noChangeShapeType="1"/>
          </p:cNvSpPr>
          <p:nvPr/>
        </p:nvSpPr>
        <p:spPr bwMode="auto">
          <a:xfrm flipH="1">
            <a:off x="5472113" y="4194190"/>
            <a:ext cx="179387" cy="395287"/>
          </a:xfrm>
          <a:prstGeom prst="line">
            <a:avLst/>
          </a:prstGeom>
          <a:noFill/>
          <a:ln w="28575">
            <a:solidFill>
              <a:srgbClr val="FF3300"/>
            </a:solidFill>
            <a:round/>
            <a:headEnd/>
            <a:tailEnd/>
          </a:ln>
        </p:spPr>
        <p:txBody>
          <a:bodyPr>
            <a:spAutoFit/>
          </a:bodyPr>
          <a:lstStyle/>
          <a:p>
            <a:endParaRPr lang="zh-TW" altLang="en-US"/>
          </a:p>
        </p:txBody>
      </p:sp>
      <p:sp>
        <p:nvSpPr>
          <p:cNvPr id="7" name="Rectangle 6">
            <a:extLst>
              <a:ext uri="{FF2B5EF4-FFF2-40B4-BE49-F238E27FC236}">
                <a16:creationId xmlns:a16="http://schemas.microsoft.com/office/drawing/2014/main" id="{5F1A469D-C221-CF45-8331-266E98BE71E5}"/>
              </a:ext>
            </a:extLst>
          </p:cNvPr>
          <p:cNvSpPr>
            <a:spLocks noChangeArrowheads="1"/>
          </p:cNvSpPr>
          <p:nvPr/>
        </p:nvSpPr>
        <p:spPr bwMode="auto">
          <a:xfrm>
            <a:off x="539750" y="2897202"/>
            <a:ext cx="1343829" cy="369332"/>
          </a:xfrm>
          <a:prstGeom prst="rect">
            <a:avLst/>
          </a:prstGeom>
          <a:noFill/>
          <a:ln w="9525" algn="ctr">
            <a:noFill/>
            <a:miter lim="800000"/>
            <a:headEnd/>
            <a:tailEnd/>
          </a:ln>
          <a:effectLst/>
        </p:spPr>
        <p:txBody>
          <a:bodyPr wrap="none">
            <a:spAutoFit/>
          </a:bodyPr>
          <a:lstStyle/>
          <a:p>
            <a:pPr algn="l">
              <a:defRPr/>
            </a:pPr>
            <a:r>
              <a:rPr lang="en-US" altLang="zh-TW" sz="1800" u="sng" dirty="0">
                <a:solidFill>
                  <a:schemeClr val="hlink"/>
                </a:solidFill>
                <a:effectLst>
                  <a:outerShdw blurRad="38100" dist="38100" dir="2700000" algn="tl">
                    <a:srgbClr val="000000">
                      <a:alpha val="43137"/>
                    </a:srgbClr>
                  </a:outerShdw>
                </a:effectLst>
              </a:rPr>
              <a:t>1-D version:</a:t>
            </a:r>
          </a:p>
        </p:txBody>
      </p:sp>
      <p:grpSp>
        <p:nvGrpSpPr>
          <p:cNvPr id="8" name="Group 18">
            <a:extLst>
              <a:ext uri="{FF2B5EF4-FFF2-40B4-BE49-F238E27FC236}">
                <a16:creationId xmlns:a16="http://schemas.microsoft.com/office/drawing/2014/main" id="{E092D7F4-09F2-FE4D-9790-B1DAD7AA001C}"/>
              </a:ext>
            </a:extLst>
          </p:cNvPr>
          <p:cNvGrpSpPr>
            <a:grpSpLocks/>
          </p:cNvGrpSpPr>
          <p:nvPr/>
        </p:nvGrpSpPr>
        <p:grpSpPr bwMode="auto">
          <a:xfrm>
            <a:off x="827088" y="4108465"/>
            <a:ext cx="2439987" cy="244475"/>
            <a:chOff x="521" y="3135"/>
            <a:chExt cx="1537" cy="154"/>
          </a:xfrm>
        </p:grpSpPr>
        <p:sp>
          <p:nvSpPr>
            <p:cNvPr id="9" name="Line 7">
              <a:extLst>
                <a:ext uri="{FF2B5EF4-FFF2-40B4-BE49-F238E27FC236}">
                  <a16:creationId xmlns:a16="http://schemas.microsoft.com/office/drawing/2014/main" id="{B045A5C2-2001-9F41-B87F-7FFC4A118ADD}"/>
                </a:ext>
              </a:extLst>
            </p:cNvPr>
            <p:cNvSpPr>
              <a:spLocks noChangeShapeType="1"/>
            </p:cNvSpPr>
            <p:nvPr/>
          </p:nvSpPr>
          <p:spPr bwMode="auto">
            <a:xfrm>
              <a:off x="521" y="3212"/>
              <a:ext cx="1406" cy="0"/>
            </a:xfrm>
            <a:prstGeom prst="line">
              <a:avLst/>
            </a:prstGeom>
            <a:noFill/>
            <a:ln w="19050" cap="rnd">
              <a:solidFill>
                <a:schemeClr val="tx1"/>
              </a:solidFill>
              <a:round/>
              <a:headEnd/>
              <a:tailEnd type="triangle" w="med" len="med"/>
            </a:ln>
          </p:spPr>
          <p:txBody>
            <a:bodyPr/>
            <a:lstStyle/>
            <a:p>
              <a:endParaRPr lang="zh-TW" altLang="en-US"/>
            </a:p>
          </p:txBody>
        </p:sp>
        <p:sp>
          <p:nvSpPr>
            <p:cNvPr id="10" name="Rectangle 8">
              <a:extLst>
                <a:ext uri="{FF2B5EF4-FFF2-40B4-BE49-F238E27FC236}">
                  <a16:creationId xmlns:a16="http://schemas.microsoft.com/office/drawing/2014/main" id="{512315A6-6782-AC41-A12C-194AF2AE8743}"/>
                </a:ext>
              </a:extLst>
            </p:cNvPr>
            <p:cNvSpPr>
              <a:spLocks noChangeArrowheads="1"/>
            </p:cNvSpPr>
            <p:nvPr/>
          </p:nvSpPr>
          <p:spPr bwMode="auto">
            <a:xfrm>
              <a:off x="1973" y="3135"/>
              <a:ext cx="85" cy="154"/>
            </a:xfrm>
            <a:prstGeom prst="rect">
              <a:avLst/>
            </a:prstGeom>
            <a:noFill/>
            <a:ln w="9525">
              <a:noFill/>
              <a:miter lim="800000"/>
              <a:headEnd/>
              <a:tailEnd/>
            </a:ln>
          </p:spPr>
          <p:txBody>
            <a:bodyPr wrap="none" lIns="0" tIns="0" rIns="0" bIns="0">
              <a:spAutoFit/>
            </a:bodyPr>
            <a:lstStyle/>
            <a:p>
              <a:r>
                <a:rPr lang="en-US" altLang="zh-TW" sz="1600" b="1">
                  <a:latin typeface="Arial" charset="0"/>
                </a:rPr>
                <a:t>X</a:t>
              </a:r>
              <a:endParaRPr lang="en-US" altLang="zh-TW" sz="1600" b="1"/>
            </a:p>
          </p:txBody>
        </p:sp>
        <p:sp>
          <p:nvSpPr>
            <p:cNvPr id="11" name="Oval 9">
              <a:extLst>
                <a:ext uri="{FF2B5EF4-FFF2-40B4-BE49-F238E27FC236}">
                  <a16:creationId xmlns:a16="http://schemas.microsoft.com/office/drawing/2014/main" id="{D8CCB7B7-A685-4440-966C-4A3C2A1006CA}"/>
                </a:ext>
              </a:extLst>
            </p:cNvPr>
            <p:cNvSpPr>
              <a:spLocks noChangeArrowheads="1"/>
            </p:cNvSpPr>
            <p:nvPr/>
          </p:nvSpPr>
          <p:spPr bwMode="auto">
            <a:xfrm>
              <a:off x="839" y="3178"/>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2" name="Oval 10">
              <a:extLst>
                <a:ext uri="{FF2B5EF4-FFF2-40B4-BE49-F238E27FC236}">
                  <a16:creationId xmlns:a16="http://schemas.microsoft.com/office/drawing/2014/main" id="{ECEF8B13-C53D-6741-83B3-F3EE8D01171F}"/>
                </a:ext>
              </a:extLst>
            </p:cNvPr>
            <p:cNvSpPr>
              <a:spLocks noChangeArrowheads="1"/>
            </p:cNvSpPr>
            <p:nvPr/>
          </p:nvSpPr>
          <p:spPr bwMode="auto">
            <a:xfrm>
              <a:off x="998" y="3178"/>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3" name="Oval 11">
              <a:extLst>
                <a:ext uri="{FF2B5EF4-FFF2-40B4-BE49-F238E27FC236}">
                  <a16:creationId xmlns:a16="http://schemas.microsoft.com/office/drawing/2014/main" id="{20609174-013B-2F45-8C1A-4436D3B155B5}"/>
                </a:ext>
              </a:extLst>
            </p:cNvPr>
            <p:cNvSpPr>
              <a:spLocks noChangeArrowheads="1"/>
            </p:cNvSpPr>
            <p:nvPr/>
          </p:nvSpPr>
          <p:spPr bwMode="auto">
            <a:xfrm>
              <a:off x="1292" y="3181"/>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4" name="Oval 12">
              <a:extLst>
                <a:ext uri="{FF2B5EF4-FFF2-40B4-BE49-F238E27FC236}">
                  <a16:creationId xmlns:a16="http://schemas.microsoft.com/office/drawing/2014/main" id="{90A6CB11-96CA-8C49-A70C-DF86B0F0BAF1}"/>
                </a:ext>
              </a:extLst>
            </p:cNvPr>
            <p:cNvSpPr>
              <a:spLocks noChangeArrowheads="1"/>
            </p:cNvSpPr>
            <p:nvPr/>
          </p:nvSpPr>
          <p:spPr bwMode="auto">
            <a:xfrm>
              <a:off x="1497" y="3178"/>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5" name="Oval 13">
              <a:extLst>
                <a:ext uri="{FF2B5EF4-FFF2-40B4-BE49-F238E27FC236}">
                  <a16:creationId xmlns:a16="http://schemas.microsoft.com/office/drawing/2014/main" id="{82508332-080C-3D40-A8C5-853F3E806826}"/>
                </a:ext>
              </a:extLst>
            </p:cNvPr>
            <p:cNvSpPr>
              <a:spLocks noChangeArrowheads="1"/>
            </p:cNvSpPr>
            <p:nvPr/>
          </p:nvSpPr>
          <p:spPr bwMode="auto">
            <a:xfrm>
              <a:off x="567" y="3178"/>
              <a:ext cx="68" cy="68"/>
            </a:xfrm>
            <a:prstGeom prst="ellipse">
              <a:avLst/>
            </a:prstGeom>
            <a:solidFill>
              <a:srgbClr val="0000FF"/>
            </a:solidFill>
            <a:ln w="0">
              <a:solidFill>
                <a:srgbClr val="000000"/>
              </a:solidFill>
              <a:round/>
              <a:headEnd/>
              <a:tailEnd/>
            </a:ln>
          </p:spPr>
          <p:txBody>
            <a:bodyPr/>
            <a:lstStyle/>
            <a:p>
              <a:endParaRPr lang="zh-TW" altLang="en-US"/>
            </a:p>
          </p:txBody>
        </p:sp>
      </p:grpSp>
      <p:grpSp>
        <p:nvGrpSpPr>
          <p:cNvPr id="16" name="Group 19">
            <a:extLst>
              <a:ext uri="{FF2B5EF4-FFF2-40B4-BE49-F238E27FC236}">
                <a16:creationId xmlns:a16="http://schemas.microsoft.com/office/drawing/2014/main" id="{D983ECC9-D91C-574F-8C15-E6D46F3E3AC1}"/>
              </a:ext>
            </a:extLst>
          </p:cNvPr>
          <p:cNvGrpSpPr>
            <a:grpSpLocks/>
          </p:cNvGrpSpPr>
          <p:nvPr/>
        </p:nvGrpSpPr>
        <p:grpSpPr bwMode="auto">
          <a:xfrm>
            <a:off x="1331913" y="4181490"/>
            <a:ext cx="360362" cy="107950"/>
            <a:chOff x="725" y="3589"/>
            <a:chExt cx="227" cy="68"/>
          </a:xfrm>
        </p:grpSpPr>
        <p:sp>
          <p:nvSpPr>
            <p:cNvPr id="17" name="Line 14">
              <a:extLst>
                <a:ext uri="{FF2B5EF4-FFF2-40B4-BE49-F238E27FC236}">
                  <a16:creationId xmlns:a16="http://schemas.microsoft.com/office/drawing/2014/main" id="{53174A5A-A9DE-7A47-A064-10F188131F71}"/>
                </a:ext>
              </a:extLst>
            </p:cNvPr>
            <p:cNvSpPr>
              <a:spLocks noChangeShapeType="1"/>
            </p:cNvSpPr>
            <p:nvPr/>
          </p:nvSpPr>
          <p:spPr bwMode="auto">
            <a:xfrm>
              <a:off x="771" y="3623"/>
              <a:ext cx="136" cy="0"/>
            </a:xfrm>
            <a:prstGeom prst="line">
              <a:avLst/>
            </a:prstGeom>
            <a:noFill/>
            <a:ln w="28575">
              <a:solidFill>
                <a:srgbClr val="FF3300"/>
              </a:solidFill>
              <a:round/>
              <a:headEnd/>
              <a:tailEnd/>
            </a:ln>
          </p:spPr>
          <p:txBody>
            <a:bodyPr>
              <a:spAutoFit/>
            </a:bodyPr>
            <a:lstStyle/>
            <a:p>
              <a:endParaRPr lang="zh-TW" altLang="en-US"/>
            </a:p>
          </p:txBody>
        </p:sp>
        <p:sp>
          <p:nvSpPr>
            <p:cNvPr id="18" name="Oval 16">
              <a:extLst>
                <a:ext uri="{FF2B5EF4-FFF2-40B4-BE49-F238E27FC236}">
                  <a16:creationId xmlns:a16="http://schemas.microsoft.com/office/drawing/2014/main" id="{DF003517-D21E-F442-A0CF-F17DDD7E62B7}"/>
                </a:ext>
              </a:extLst>
            </p:cNvPr>
            <p:cNvSpPr>
              <a:spLocks noChangeArrowheads="1"/>
            </p:cNvSpPr>
            <p:nvPr/>
          </p:nvSpPr>
          <p:spPr bwMode="auto">
            <a:xfrm>
              <a:off x="725" y="3589"/>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19" name="Oval 17">
              <a:extLst>
                <a:ext uri="{FF2B5EF4-FFF2-40B4-BE49-F238E27FC236}">
                  <a16:creationId xmlns:a16="http://schemas.microsoft.com/office/drawing/2014/main" id="{B2F74339-FCEC-584C-8F5C-B75B2F5225D8}"/>
                </a:ext>
              </a:extLst>
            </p:cNvPr>
            <p:cNvSpPr>
              <a:spLocks noChangeArrowheads="1"/>
            </p:cNvSpPr>
            <p:nvPr/>
          </p:nvSpPr>
          <p:spPr bwMode="auto">
            <a:xfrm>
              <a:off x="884" y="3589"/>
              <a:ext cx="68" cy="68"/>
            </a:xfrm>
            <a:prstGeom prst="ellipse">
              <a:avLst/>
            </a:prstGeom>
            <a:solidFill>
              <a:srgbClr val="0000FF"/>
            </a:solidFill>
            <a:ln w="0">
              <a:solidFill>
                <a:srgbClr val="000000"/>
              </a:solidFill>
              <a:round/>
              <a:headEnd/>
              <a:tailEnd/>
            </a:ln>
          </p:spPr>
          <p:txBody>
            <a:bodyPr/>
            <a:lstStyle/>
            <a:p>
              <a:endParaRPr lang="zh-TW" altLang="en-US"/>
            </a:p>
          </p:txBody>
        </p:sp>
      </p:grpSp>
      <p:sp>
        <p:nvSpPr>
          <p:cNvPr id="20" name="Rectangle 20">
            <a:extLst>
              <a:ext uri="{FF2B5EF4-FFF2-40B4-BE49-F238E27FC236}">
                <a16:creationId xmlns:a16="http://schemas.microsoft.com/office/drawing/2014/main" id="{6D98F1B1-DCDC-344D-95E9-2276D6863F48}"/>
              </a:ext>
            </a:extLst>
          </p:cNvPr>
          <p:cNvSpPr>
            <a:spLocks noChangeArrowheads="1"/>
          </p:cNvSpPr>
          <p:nvPr/>
        </p:nvSpPr>
        <p:spPr bwMode="auto">
          <a:xfrm>
            <a:off x="1000100" y="4429132"/>
            <a:ext cx="1450846" cy="369332"/>
          </a:xfrm>
          <a:prstGeom prst="rect">
            <a:avLst/>
          </a:prstGeom>
          <a:noFill/>
          <a:ln w="9525" algn="ctr">
            <a:noFill/>
            <a:miter lim="800000"/>
            <a:headEnd/>
            <a:tailEnd/>
          </a:ln>
        </p:spPr>
        <p:txBody>
          <a:bodyPr wrap="none">
            <a:spAutoFit/>
          </a:bodyPr>
          <a:lstStyle/>
          <a:p>
            <a:r>
              <a:rPr lang="en-US" altLang="zh-TW" dirty="0">
                <a:solidFill>
                  <a:schemeClr val="folHlink"/>
                </a:solidFill>
              </a:rPr>
              <a:t>Sort and scan</a:t>
            </a:r>
            <a:endParaRPr lang="en-US" altLang="zh-TW" sz="1800" dirty="0">
              <a:solidFill>
                <a:schemeClr val="folHlink"/>
              </a:solidFill>
              <a:latin typeface="Times New Roman" pitchFamily="18" charset="0"/>
            </a:endParaRPr>
          </a:p>
        </p:txBody>
      </p:sp>
      <p:sp>
        <p:nvSpPr>
          <p:cNvPr id="21" name="Rectangle 21">
            <a:extLst>
              <a:ext uri="{FF2B5EF4-FFF2-40B4-BE49-F238E27FC236}">
                <a16:creationId xmlns:a16="http://schemas.microsoft.com/office/drawing/2014/main" id="{8F900704-E3BA-F04F-8630-1C8F8EF6D39B}"/>
              </a:ext>
            </a:extLst>
          </p:cNvPr>
          <p:cNvSpPr>
            <a:spLocks noChangeArrowheads="1"/>
          </p:cNvSpPr>
          <p:nvPr/>
        </p:nvSpPr>
        <p:spPr bwMode="auto">
          <a:xfrm>
            <a:off x="3563938" y="2897202"/>
            <a:ext cx="1343829" cy="369332"/>
          </a:xfrm>
          <a:prstGeom prst="rect">
            <a:avLst/>
          </a:prstGeom>
          <a:noFill/>
          <a:ln w="9525" algn="ctr">
            <a:noFill/>
            <a:miter lim="800000"/>
            <a:headEnd/>
            <a:tailEnd/>
          </a:ln>
          <a:effectLst/>
        </p:spPr>
        <p:txBody>
          <a:bodyPr wrap="none">
            <a:spAutoFit/>
          </a:bodyPr>
          <a:lstStyle/>
          <a:p>
            <a:pPr algn="l">
              <a:defRPr/>
            </a:pPr>
            <a:r>
              <a:rPr lang="en-US" altLang="zh-TW" sz="1800" u="sng" dirty="0">
                <a:solidFill>
                  <a:schemeClr val="hlink"/>
                </a:solidFill>
                <a:effectLst>
                  <a:outerShdw blurRad="38100" dist="38100" dir="2700000" algn="tl">
                    <a:srgbClr val="000000">
                      <a:alpha val="43137"/>
                    </a:srgbClr>
                  </a:outerShdw>
                </a:effectLst>
              </a:rPr>
              <a:t>2-D version:</a:t>
            </a:r>
          </a:p>
        </p:txBody>
      </p:sp>
      <p:grpSp>
        <p:nvGrpSpPr>
          <p:cNvPr id="22" name="Group 58">
            <a:extLst>
              <a:ext uri="{FF2B5EF4-FFF2-40B4-BE49-F238E27FC236}">
                <a16:creationId xmlns:a16="http://schemas.microsoft.com/office/drawing/2014/main" id="{9DD55356-1AB3-4846-ACDB-F53855275201}"/>
              </a:ext>
            </a:extLst>
          </p:cNvPr>
          <p:cNvGrpSpPr>
            <a:grpSpLocks/>
          </p:cNvGrpSpPr>
          <p:nvPr/>
        </p:nvGrpSpPr>
        <p:grpSpPr bwMode="auto">
          <a:xfrm>
            <a:off x="3348038" y="3257565"/>
            <a:ext cx="4878387" cy="2314575"/>
            <a:chOff x="2109" y="2455"/>
            <a:chExt cx="3073" cy="1458"/>
          </a:xfrm>
        </p:grpSpPr>
        <p:sp>
          <p:nvSpPr>
            <p:cNvPr id="23" name="Line 22">
              <a:extLst>
                <a:ext uri="{FF2B5EF4-FFF2-40B4-BE49-F238E27FC236}">
                  <a16:creationId xmlns:a16="http://schemas.microsoft.com/office/drawing/2014/main" id="{1F5DDF01-4C1F-0647-B9EC-27A1624E76A9}"/>
                </a:ext>
              </a:extLst>
            </p:cNvPr>
            <p:cNvSpPr>
              <a:spLocks noChangeShapeType="1"/>
            </p:cNvSpPr>
            <p:nvPr/>
          </p:nvSpPr>
          <p:spPr bwMode="auto">
            <a:xfrm>
              <a:off x="2245" y="2523"/>
              <a:ext cx="0" cy="1390"/>
            </a:xfrm>
            <a:prstGeom prst="line">
              <a:avLst/>
            </a:prstGeom>
            <a:noFill/>
            <a:ln w="19050" cap="rnd">
              <a:solidFill>
                <a:schemeClr val="tx1"/>
              </a:solidFill>
              <a:round/>
              <a:headEnd type="triangle" w="med" len="med"/>
              <a:tailEnd/>
            </a:ln>
          </p:spPr>
          <p:txBody>
            <a:bodyPr/>
            <a:lstStyle/>
            <a:p>
              <a:endParaRPr lang="zh-TW" altLang="en-US"/>
            </a:p>
          </p:txBody>
        </p:sp>
        <p:sp>
          <p:nvSpPr>
            <p:cNvPr id="24" name="Line 23">
              <a:extLst>
                <a:ext uri="{FF2B5EF4-FFF2-40B4-BE49-F238E27FC236}">
                  <a16:creationId xmlns:a16="http://schemas.microsoft.com/office/drawing/2014/main" id="{C3E14994-6F34-4648-A09A-B5948A1F6116}"/>
                </a:ext>
              </a:extLst>
            </p:cNvPr>
            <p:cNvSpPr>
              <a:spLocks noChangeShapeType="1"/>
            </p:cNvSpPr>
            <p:nvPr/>
          </p:nvSpPr>
          <p:spPr bwMode="auto">
            <a:xfrm>
              <a:off x="2132" y="3816"/>
              <a:ext cx="2919" cy="1"/>
            </a:xfrm>
            <a:prstGeom prst="line">
              <a:avLst/>
            </a:prstGeom>
            <a:noFill/>
            <a:ln w="19050" cap="rnd">
              <a:solidFill>
                <a:schemeClr val="tx1"/>
              </a:solidFill>
              <a:round/>
              <a:headEnd/>
              <a:tailEnd type="triangle" w="med" len="med"/>
            </a:ln>
          </p:spPr>
          <p:txBody>
            <a:bodyPr/>
            <a:lstStyle/>
            <a:p>
              <a:endParaRPr lang="zh-TW" altLang="en-US"/>
            </a:p>
          </p:txBody>
        </p:sp>
        <p:sp>
          <p:nvSpPr>
            <p:cNvPr id="25" name="Rectangle 24">
              <a:extLst>
                <a:ext uri="{FF2B5EF4-FFF2-40B4-BE49-F238E27FC236}">
                  <a16:creationId xmlns:a16="http://schemas.microsoft.com/office/drawing/2014/main" id="{8F310939-1885-1D42-BDD5-4DA9135D3EA3}"/>
                </a:ext>
              </a:extLst>
            </p:cNvPr>
            <p:cNvSpPr>
              <a:spLocks noChangeArrowheads="1"/>
            </p:cNvSpPr>
            <p:nvPr/>
          </p:nvSpPr>
          <p:spPr bwMode="auto">
            <a:xfrm>
              <a:off x="5097" y="3739"/>
              <a:ext cx="85" cy="154"/>
            </a:xfrm>
            <a:prstGeom prst="rect">
              <a:avLst/>
            </a:prstGeom>
            <a:noFill/>
            <a:ln w="9525">
              <a:noFill/>
              <a:miter lim="800000"/>
              <a:headEnd/>
              <a:tailEnd/>
            </a:ln>
          </p:spPr>
          <p:txBody>
            <a:bodyPr wrap="none" lIns="0" tIns="0" rIns="0" bIns="0">
              <a:spAutoFit/>
            </a:bodyPr>
            <a:lstStyle/>
            <a:p>
              <a:r>
                <a:rPr lang="en-US" altLang="zh-TW" sz="1600" b="1">
                  <a:latin typeface="Arial" charset="0"/>
                </a:rPr>
                <a:t>X</a:t>
              </a:r>
              <a:endParaRPr lang="en-US" altLang="zh-TW" sz="1600" b="1"/>
            </a:p>
          </p:txBody>
        </p:sp>
        <p:sp>
          <p:nvSpPr>
            <p:cNvPr id="26" name="Rectangle 25">
              <a:extLst>
                <a:ext uri="{FF2B5EF4-FFF2-40B4-BE49-F238E27FC236}">
                  <a16:creationId xmlns:a16="http://schemas.microsoft.com/office/drawing/2014/main" id="{3F51D775-0E56-6848-8E33-8F1E736D26AD}"/>
                </a:ext>
              </a:extLst>
            </p:cNvPr>
            <p:cNvSpPr>
              <a:spLocks noChangeArrowheads="1"/>
            </p:cNvSpPr>
            <p:nvPr/>
          </p:nvSpPr>
          <p:spPr bwMode="auto">
            <a:xfrm>
              <a:off x="2109" y="2455"/>
              <a:ext cx="85" cy="154"/>
            </a:xfrm>
            <a:prstGeom prst="rect">
              <a:avLst/>
            </a:prstGeom>
            <a:noFill/>
            <a:ln w="9525">
              <a:noFill/>
              <a:miter lim="800000"/>
              <a:headEnd/>
              <a:tailEnd/>
            </a:ln>
          </p:spPr>
          <p:txBody>
            <a:bodyPr wrap="none" lIns="0" tIns="0" rIns="0" bIns="0">
              <a:spAutoFit/>
            </a:bodyPr>
            <a:lstStyle/>
            <a:p>
              <a:r>
                <a:rPr lang="en-US" altLang="zh-TW" sz="1600" b="1">
                  <a:latin typeface="Arial" charset="0"/>
                </a:rPr>
                <a:t>Y</a:t>
              </a:r>
              <a:endParaRPr lang="en-US" altLang="zh-TW" sz="1600" b="1"/>
            </a:p>
          </p:txBody>
        </p:sp>
        <p:sp>
          <p:nvSpPr>
            <p:cNvPr id="27" name="Oval 26">
              <a:extLst>
                <a:ext uri="{FF2B5EF4-FFF2-40B4-BE49-F238E27FC236}">
                  <a16:creationId xmlns:a16="http://schemas.microsoft.com/office/drawing/2014/main" id="{25D125EB-A336-CE4A-8AE5-248916BC9462}"/>
                </a:ext>
              </a:extLst>
            </p:cNvPr>
            <p:cNvSpPr>
              <a:spLocks noChangeArrowheads="1"/>
            </p:cNvSpPr>
            <p:nvPr/>
          </p:nvSpPr>
          <p:spPr bwMode="auto">
            <a:xfrm>
              <a:off x="2789" y="3317"/>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28" name="Oval 27">
              <a:extLst>
                <a:ext uri="{FF2B5EF4-FFF2-40B4-BE49-F238E27FC236}">
                  <a16:creationId xmlns:a16="http://schemas.microsoft.com/office/drawing/2014/main" id="{F1F678FD-9976-EF4F-AF8C-C3738A4CB5BA}"/>
                </a:ext>
              </a:extLst>
            </p:cNvPr>
            <p:cNvSpPr>
              <a:spLocks noChangeArrowheads="1"/>
            </p:cNvSpPr>
            <p:nvPr/>
          </p:nvSpPr>
          <p:spPr bwMode="auto">
            <a:xfrm>
              <a:off x="2585" y="3589"/>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29" name="Oval 28">
              <a:extLst>
                <a:ext uri="{FF2B5EF4-FFF2-40B4-BE49-F238E27FC236}">
                  <a16:creationId xmlns:a16="http://schemas.microsoft.com/office/drawing/2014/main" id="{0D9E7D0F-2E1A-B04F-A49D-439641B5BD08}"/>
                </a:ext>
              </a:extLst>
            </p:cNvPr>
            <p:cNvSpPr>
              <a:spLocks noChangeArrowheads="1"/>
            </p:cNvSpPr>
            <p:nvPr/>
          </p:nvSpPr>
          <p:spPr bwMode="auto">
            <a:xfrm>
              <a:off x="2426" y="3203"/>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30" name="Oval 29">
              <a:extLst>
                <a:ext uri="{FF2B5EF4-FFF2-40B4-BE49-F238E27FC236}">
                  <a16:creationId xmlns:a16="http://schemas.microsoft.com/office/drawing/2014/main" id="{00C69F6D-806E-9843-A9DE-D26F1A6CA87E}"/>
                </a:ext>
              </a:extLst>
            </p:cNvPr>
            <p:cNvSpPr>
              <a:spLocks noChangeArrowheads="1"/>
            </p:cNvSpPr>
            <p:nvPr/>
          </p:nvSpPr>
          <p:spPr bwMode="auto">
            <a:xfrm>
              <a:off x="2903" y="2999"/>
              <a:ext cx="68" cy="68"/>
            </a:xfrm>
            <a:prstGeom prst="ellipse">
              <a:avLst/>
            </a:prstGeom>
            <a:solidFill>
              <a:srgbClr val="0000FF"/>
            </a:solidFill>
            <a:ln w="0">
              <a:solidFill>
                <a:srgbClr val="0000FF"/>
              </a:solidFill>
              <a:round/>
              <a:headEnd/>
              <a:tailEnd/>
            </a:ln>
          </p:spPr>
          <p:txBody>
            <a:bodyPr/>
            <a:lstStyle/>
            <a:p>
              <a:endParaRPr lang="zh-TW" altLang="en-US"/>
            </a:p>
          </p:txBody>
        </p:sp>
        <p:sp>
          <p:nvSpPr>
            <p:cNvPr id="31" name="Oval 30">
              <a:extLst>
                <a:ext uri="{FF2B5EF4-FFF2-40B4-BE49-F238E27FC236}">
                  <a16:creationId xmlns:a16="http://schemas.microsoft.com/office/drawing/2014/main" id="{F9904640-BD83-4345-A381-0000A0F6B647}"/>
                </a:ext>
              </a:extLst>
            </p:cNvPr>
            <p:cNvSpPr>
              <a:spLocks noChangeArrowheads="1"/>
            </p:cNvSpPr>
            <p:nvPr/>
          </p:nvSpPr>
          <p:spPr bwMode="auto">
            <a:xfrm>
              <a:off x="2721" y="272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2" name="Oval 31">
              <a:extLst>
                <a:ext uri="{FF2B5EF4-FFF2-40B4-BE49-F238E27FC236}">
                  <a16:creationId xmlns:a16="http://schemas.microsoft.com/office/drawing/2014/main" id="{D4B4C42B-D607-FA40-8C79-46914E77F0A5}"/>
                </a:ext>
              </a:extLst>
            </p:cNvPr>
            <p:cNvSpPr>
              <a:spLocks noChangeArrowheads="1"/>
            </p:cNvSpPr>
            <p:nvPr/>
          </p:nvSpPr>
          <p:spPr bwMode="auto">
            <a:xfrm>
              <a:off x="2925" y="3589"/>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3" name="Oval 32">
              <a:extLst>
                <a:ext uri="{FF2B5EF4-FFF2-40B4-BE49-F238E27FC236}">
                  <a16:creationId xmlns:a16="http://schemas.microsoft.com/office/drawing/2014/main" id="{EEF4CABE-F3E4-B44C-A862-8335F41DD4AD}"/>
                </a:ext>
              </a:extLst>
            </p:cNvPr>
            <p:cNvSpPr>
              <a:spLocks noChangeArrowheads="1"/>
            </p:cNvSpPr>
            <p:nvPr/>
          </p:nvSpPr>
          <p:spPr bwMode="auto">
            <a:xfrm>
              <a:off x="3266" y="365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4" name="Oval 33">
              <a:extLst>
                <a:ext uri="{FF2B5EF4-FFF2-40B4-BE49-F238E27FC236}">
                  <a16:creationId xmlns:a16="http://schemas.microsoft.com/office/drawing/2014/main" id="{44092B60-562C-5243-9E23-28E78BB6E768}"/>
                </a:ext>
              </a:extLst>
            </p:cNvPr>
            <p:cNvSpPr>
              <a:spLocks noChangeArrowheads="1"/>
            </p:cNvSpPr>
            <p:nvPr/>
          </p:nvSpPr>
          <p:spPr bwMode="auto">
            <a:xfrm>
              <a:off x="3560" y="347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5" name="Oval 34">
              <a:extLst>
                <a:ext uri="{FF2B5EF4-FFF2-40B4-BE49-F238E27FC236}">
                  <a16:creationId xmlns:a16="http://schemas.microsoft.com/office/drawing/2014/main" id="{190152A8-AA99-3D42-97FB-56ED7A3DE181}"/>
                </a:ext>
              </a:extLst>
            </p:cNvPr>
            <p:cNvSpPr>
              <a:spLocks noChangeArrowheads="1"/>
            </p:cNvSpPr>
            <p:nvPr/>
          </p:nvSpPr>
          <p:spPr bwMode="auto">
            <a:xfrm>
              <a:off x="3243" y="2863"/>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6" name="Oval 35">
              <a:extLst>
                <a:ext uri="{FF2B5EF4-FFF2-40B4-BE49-F238E27FC236}">
                  <a16:creationId xmlns:a16="http://schemas.microsoft.com/office/drawing/2014/main" id="{84599A63-11FB-CC45-89B7-454D868FFF6B}"/>
                </a:ext>
              </a:extLst>
            </p:cNvPr>
            <p:cNvSpPr>
              <a:spLocks noChangeArrowheads="1"/>
            </p:cNvSpPr>
            <p:nvPr/>
          </p:nvSpPr>
          <p:spPr bwMode="auto">
            <a:xfrm>
              <a:off x="3628" y="272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7" name="Oval 36">
              <a:extLst>
                <a:ext uri="{FF2B5EF4-FFF2-40B4-BE49-F238E27FC236}">
                  <a16:creationId xmlns:a16="http://schemas.microsoft.com/office/drawing/2014/main" id="{5AA7145E-B0D9-C84D-9025-9E541E021551}"/>
                </a:ext>
              </a:extLst>
            </p:cNvPr>
            <p:cNvSpPr>
              <a:spLocks noChangeArrowheads="1"/>
            </p:cNvSpPr>
            <p:nvPr/>
          </p:nvSpPr>
          <p:spPr bwMode="auto">
            <a:xfrm>
              <a:off x="3061" y="3203"/>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8" name="Oval 37">
              <a:extLst>
                <a:ext uri="{FF2B5EF4-FFF2-40B4-BE49-F238E27FC236}">
                  <a16:creationId xmlns:a16="http://schemas.microsoft.com/office/drawing/2014/main" id="{F119C3F9-E4D3-6746-A0CC-7B0A01E01620}"/>
                </a:ext>
              </a:extLst>
            </p:cNvPr>
            <p:cNvSpPr>
              <a:spLocks noChangeArrowheads="1"/>
            </p:cNvSpPr>
            <p:nvPr/>
          </p:nvSpPr>
          <p:spPr bwMode="auto">
            <a:xfrm>
              <a:off x="3424" y="3249"/>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39" name="Oval 38">
              <a:extLst>
                <a:ext uri="{FF2B5EF4-FFF2-40B4-BE49-F238E27FC236}">
                  <a16:creationId xmlns:a16="http://schemas.microsoft.com/office/drawing/2014/main" id="{A310FF0D-23A0-B24E-BD58-1FC45D302407}"/>
                </a:ext>
              </a:extLst>
            </p:cNvPr>
            <p:cNvSpPr>
              <a:spLocks noChangeArrowheads="1"/>
            </p:cNvSpPr>
            <p:nvPr/>
          </p:nvSpPr>
          <p:spPr bwMode="auto">
            <a:xfrm>
              <a:off x="3515" y="3022"/>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40" name="Oval 39">
              <a:extLst>
                <a:ext uri="{FF2B5EF4-FFF2-40B4-BE49-F238E27FC236}">
                  <a16:creationId xmlns:a16="http://schemas.microsoft.com/office/drawing/2014/main" id="{37355A81-1F22-674D-B9E9-AD6D760F0E45}"/>
                </a:ext>
              </a:extLst>
            </p:cNvPr>
            <p:cNvSpPr>
              <a:spLocks noChangeArrowheads="1"/>
            </p:cNvSpPr>
            <p:nvPr/>
          </p:nvSpPr>
          <p:spPr bwMode="auto">
            <a:xfrm>
              <a:off x="3901" y="340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41" name="Oval 52">
              <a:extLst>
                <a:ext uri="{FF2B5EF4-FFF2-40B4-BE49-F238E27FC236}">
                  <a16:creationId xmlns:a16="http://schemas.microsoft.com/office/drawing/2014/main" id="{89B214CB-0F56-AA46-8505-214EB02D5E04}"/>
                </a:ext>
              </a:extLst>
            </p:cNvPr>
            <p:cNvSpPr>
              <a:spLocks noChangeArrowheads="1"/>
            </p:cNvSpPr>
            <p:nvPr/>
          </p:nvSpPr>
          <p:spPr bwMode="auto">
            <a:xfrm>
              <a:off x="4150" y="3612"/>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42" name="Oval 53">
              <a:extLst>
                <a:ext uri="{FF2B5EF4-FFF2-40B4-BE49-F238E27FC236}">
                  <a16:creationId xmlns:a16="http://schemas.microsoft.com/office/drawing/2014/main" id="{EFC7B145-7E56-3E4E-8227-A81061942295}"/>
                </a:ext>
              </a:extLst>
            </p:cNvPr>
            <p:cNvSpPr>
              <a:spLocks noChangeArrowheads="1"/>
            </p:cNvSpPr>
            <p:nvPr/>
          </p:nvSpPr>
          <p:spPr bwMode="auto">
            <a:xfrm>
              <a:off x="4377" y="3385"/>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43" name="Oval 54">
              <a:extLst>
                <a:ext uri="{FF2B5EF4-FFF2-40B4-BE49-F238E27FC236}">
                  <a16:creationId xmlns:a16="http://schemas.microsoft.com/office/drawing/2014/main" id="{CDA05502-4BC6-D547-BDF5-1D3647909ED0}"/>
                </a:ext>
              </a:extLst>
            </p:cNvPr>
            <p:cNvSpPr>
              <a:spLocks noChangeArrowheads="1"/>
            </p:cNvSpPr>
            <p:nvPr/>
          </p:nvSpPr>
          <p:spPr bwMode="auto">
            <a:xfrm>
              <a:off x="4241" y="3158"/>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44" name="Oval 55">
              <a:extLst>
                <a:ext uri="{FF2B5EF4-FFF2-40B4-BE49-F238E27FC236}">
                  <a16:creationId xmlns:a16="http://schemas.microsoft.com/office/drawing/2014/main" id="{8D18A90A-E2FB-364D-964C-2B05375E42F7}"/>
                </a:ext>
              </a:extLst>
            </p:cNvPr>
            <p:cNvSpPr>
              <a:spLocks noChangeArrowheads="1"/>
            </p:cNvSpPr>
            <p:nvPr/>
          </p:nvSpPr>
          <p:spPr bwMode="auto">
            <a:xfrm>
              <a:off x="3901" y="2863"/>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45" name="Oval 56">
              <a:extLst>
                <a:ext uri="{FF2B5EF4-FFF2-40B4-BE49-F238E27FC236}">
                  <a16:creationId xmlns:a16="http://schemas.microsoft.com/office/drawing/2014/main" id="{CC9317E5-8802-CE40-95B7-80D93430E489}"/>
                </a:ext>
              </a:extLst>
            </p:cNvPr>
            <p:cNvSpPr>
              <a:spLocks noChangeArrowheads="1"/>
            </p:cNvSpPr>
            <p:nvPr/>
          </p:nvSpPr>
          <p:spPr bwMode="auto">
            <a:xfrm>
              <a:off x="4286" y="2727"/>
              <a:ext cx="68" cy="68"/>
            </a:xfrm>
            <a:prstGeom prst="ellipse">
              <a:avLst/>
            </a:prstGeom>
            <a:solidFill>
              <a:srgbClr val="0000FF"/>
            </a:solidFill>
            <a:ln w="0">
              <a:solidFill>
                <a:srgbClr val="000000"/>
              </a:solidFill>
              <a:round/>
              <a:headEnd/>
              <a:tailEnd/>
            </a:ln>
          </p:spPr>
          <p:txBody>
            <a:bodyPr/>
            <a:lstStyle/>
            <a:p>
              <a:endParaRPr lang="zh-TW" altLang="en-US"/>
            </a:p>
          </p:txBody>
        </p:sp>
        <p:sp>
          <p:nvSpPr>
            <p:cNvPr id="46" name="Oval 57">
              <a:extLst>
                <a:ext uri="{FF2B5EF4-FFF2-40B4-BE49-F238E27FC236}">
                  <a16:creationId xmlns:a16="http://schemas.microsoft.com/office/drawing/2014/main" id="{BE33B867-CFEF-FE4A-9607-2F6B0A579F1A}"/>
                </a:ext>
              </a:extLst>
            </p:cNvPr>
            <p:cNvSpPr>
              <a:spLocks noChangeArrowheads="1"/>
            </p:cNvSpPr>
            <p:nvPr/>
          </p:nvSpPr>
          <p:spPr bwMode="auto">
            <a:xfrm>
              <a:off x="4672" y="2931"/>
              <a:ext cx="68" cy="68"/>
            </a:xfrm>
            <a:prstGeom prst="ellipse">
              <a:avLst/>
            </a:prstGeom>
            <a:solidFill>
              <a:srgbClr val="0000FF"/>
            </a:solidFill>
            <a:ln w="0">
              <a:solidFill>
                <a:srgbClr val="000000"/>
              </a:solidFill>
              <a:round/>
              <a:headEnd/>
              <a:tailEnd/>
            </a:ln>
          </p:spPr>
          <p:txBody>
            <a:bodyPr/>
            <a:lstStyle/>
            <a:p>
              <a:endParaRPr lang="zh-TW" altLang="en-US"/>
            </a:p>
          </p:txBody>
        </p:sp>
      </p:grpSp>
    </p:spTree>
    <p:extLst>
      <p:ext uri="{BB962C8B-B14F-4D97-AF65-F5344CB8AC3E}">
        <p14:creationId xmlns:p14="http://schemas.microsoft.com/office/powerpoint/2010/main" val="956442482"/>
      </p:ext>
    </p:extLst>
  </p:cSld>
  <p:clrMapOvr>
    <a:masterClrMapping/>
  </p:clrMapOvr>
  <p:transition spd="slow"/>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3177</TotalTime>
  <Words>2545</Words>
  <Application>Microsoft Macintosh PowerPoint</Application>
  <PresentationFormat>On-screen Show (4:3)</PresentationFormat>
  <Paragraphs>384</Paragraphs>
  <Slides>29</Slides>
  <Notes>17</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29</vt:i4>
      </vt:variant>
    </vt:vector>
  </HeadingPairs>
  <TitlesOfParts>
    <vt:vector size="40" baseType="lpstr">
      <vt:lpstr>Roboto</vt:lpstr>
      <vt:lpstr>San serif</vt:lpstr>
      <vt:lpstr>San serif</vt:lpstr>
      <vt:lpstr>Sen sarif</vt:lpstr>
      <vt:lpstr>Arial</vt:lpstr>
      <vt:lpstr>Calibri</vt:lpstr>
      <vt:lpstr>Gill Sans MT</vt:lpstr>
      <vt:lpstr>Times New Roman</vt:lpstr>
      <vt:lpstr>Wingdings</vt:lpstr>
      <vt:lpstr>Office Theme</vt:lpstr>
      <vt:lpstr>CorelDRAW</vt:lpstr>
      <vt:lpstr>Lecture 3: Divide and Conquer Algorithms (II)</vt:lpstr>
      <vt:lpstr>Divide and Conquer Recap</vt:lpstr>
      <vt:lpstr>Visualization of Divide and Conquer</vt:lpstr>
      <vt:lpstr>Visualization of Divide and Conquer</vt:lpstr>
      <vt:lpstr>Visualization of Divide and Conquer</vt:lpstr>
      <vt:lpstr>Example: Find the 2D Maximal Points</vt:lpstr>
      <vt:lpstr>Find 2D Maximal Points using Divide and Conquer</vt:lpstr>
      <vt:lpstr>PowerPoint Presentation</vt:lpstr>
      <vt:lpstr>The 2D Closest Pair of Points Problem</vt:lpstr>
      <vt:lpstr>Divide and Conquer Algorithm</vt:lpstr>
      <vt:lpstr>Illustration</vt:lpstr>
      <vt:lpstr>Illustration</vt:lpstr>
      <vt:lpstr>Illustration</vt:lpstr>
      <vt:lpstr>Illustration</vt:lpstr>
      <vt:lpstr>Maximum Subarray Sum Problem</vt:lpstr>
      <vt:lpstr>Practical Application I</vt:lpstr>
      <vt:lpstr>Practical Application II</vt:lpstr>
      <vt:lpstr>Brute Force?</vt:lpstr>
      <vt:lpstr>Divide and Conquer</vt:lpstr>
      <vt:lpstr>Sorting</vt:lpstr>
      <vt:lpstr>Selection Sort </vt:lpstr>
      <vt:lpstr>Selection Sort Implementation</vt:lpstr>
      <vt:lpstr>Using Divide and Conquer: Merge Sort</vt:lpstr>
      <vt:lpstr>Illustration</vt:lpstr>
      <vt:lpstr>Illustration</vt:lpstr>
      <vt:lpstr>Illustration</vt:lpstr>
      <vt:lpstr>Merge Sort Complexity</vt:lpstr>
      <vt:lpstr>Summary</vt:lpstr>
      <vt:lpstr>Note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Introduction to Computer Design Problems</dc:title>
  <dc:creator>Huang, Tsung-Wei</dc:creator>
  <cp:lastModifiedBy>Huang, Tsung-Wei</cp:lastModifiedBy>
  <cp:revision>242</cp:revision>
  <dcterms:created xsi:type="dcterms:W3CDTF">2020-01-09T06:22:26Z</dcterms:created>
  <dcterms:modified xsi:type="dcterms:W3CDTF">2020-10-04T16:38:15Z</dcterms:modified>
</cp:coreProperties>
</file>